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7" r:id="rId2"/>
    <p:sldId id="256" r:id="rId3"/>
    <p:sldId id="258" r:id="rId4"/>
    <p:sldId id="259" r:id="rId5"/>
    <p:sldId id="263" r:id="rId6"/>
    <p:sldId id="262" r:id="rId7"/>
    <p:sldId id="269" r:id="rId8"/>
    <p:sldId id="270" r:id="rId9"/>
    <p:sldId id="271" r:id="rId10"/>
    <p:sldId id="272" r:id="rId11"/>
    <p:sldId id="273" r:id="rId12"/>
    <p:sldId id="274" r:id="rId13"/>
    <p:sldId id="278" r:id="rId14"/>
    <p:sldId id="275" r:id="rId15"/>
    <p:sldId id="276" r:id="rId16"/>
    <p:sldId id="277" r:id="rId17"/>
    <p:sldId id="267" r:id="rId18"/>
    <p:sldId id="268" r:id="rId19"/>
  </p:sldIdLst>
  <p:sldSz cx="18288000" cy="10287000"/>
  <p:notesSz cx="6858000" cy="9144000"/>
  <p:embeddedFontLst>
    <p:embeddedFont>
      <p:font typeface="Better Together Condense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B99BF4-A8B6-46C3-B67C-1ACD072DEC84}" type="datetimeFigureOut">
              <a:rPr lang="en-IN" smtClean="0"/>
              <a:t>16-02-2024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23201C-67CA-4D12-A3FB-930979EBB14C}" type="slidenum">
              <a:rPr lang="en-IN" smtClean="0"/>
              <a:t>‹#›</a:t>
            </a:fld>
            <a:endParaRPr lang="en-IN"/>
          </a:p>
        </p:txBody>
      </p:sp>
    </p:spTree>
    <p:extLst>
      <p:ext uri="{BB962C8B-B14F-4D97-AF65-F5344CB8AC3E}">
        <p14:creationId xmlns:p14="http://schemas.microsoft.com/office/powerpoint/2010/main" val="34915145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C23201C-67CA-4D12-A3FB-930979EBB14C}" type="slidenum">
              <a:rPr lang="en-IN" smtClean="0"/>
              <a:t>2</a:t>
            </a:fld>
            <a:endParaRPr lang="en-IN"/>
          </a:p>
        </p:txBody>
      </p:sp>
    </p:spTree>
    <p:extLst>
      <p:ext uri="{BB962C8B-B14F-4D97-AF65-F5344CB8AC3E}">
        <p14:creationId xmlns:p14="http://schemas.microsoft.com/office/powerpoint/2010/main" val="4285172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6.svg"/></Relationships>
</file>

<file path=ppt/slides/_rels/slide18.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40.png"/><Relationship Id="rId12"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42.png"/><Relationship Id="rId5" Type="http://schemas.openxmlformats.org/officeDocument/2006/relationships/image" Target="../media/image5.png"/><Relationship Id="rId10" Type="http://schemas.openxmlformats.org/officeDocument/2006/relationships/image" Target="../media/image19.svg"/><Relationship Id="rId4" Type="http://schemas.openxmlformats.org/officeDocument/2006/relationships/image" Target="../media/image10.png"/><Relationship Id="rId9" Type="http://schemas.openxmlformats.org/officeDocument/2006/relationships/image" Target="../media/image18.png"/><Relationship Id="rId14"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6.jpeg"/><Relationship Id="rId3" Type="http://schemas.openxmlformats.org/officeDocument/2006/relationships/image" Target="../media/image9.png"/><Relationship Id="rId7" Type="http://schemas.openxmlformats.org/officeDocument/2006/relationships/image" Target="../media/image12.svg"/><Relationship Id="rId12"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svg"/><Relationship Id="rId5" Type="http://schemas.openxmlformats.org/officeDocument/2006/relationships/image" Target="../media/image2.png"/><Relationship Id="rId10" Type="http://schemas.openxmlformats.org/officeDocument/2006/relationships/image" Target="../media/image13.png"/><Relationship Id="rId4" Type="http://schemas.openxmlformats.org/officeDocument/2006/relationships/image" Target="../media/image10.png"/><Relationship Id="rId9" Type="http://schemas.openxmlformats.org/officeDocument/2006/relationships/image" Target="../media/image4.sv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7.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6.svg"/><Relationship Id="rId4" Type="http://schemas.openxmlformats.org/officeDocument/2006/relationships/image" Target="../media/image10.png"/><Relationship Id="rId9"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4.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txBody>
          <a:bodyPr/>
          <a:lstStyle/>
          <a:p>
            <a:endParaRPr lang="en-IN"/>
          </a:p>
        </p:txBody>
      </p:sp>
      <p:sp>
        <p:nvSpPr>
          <p:cNvPr id="3" name="TextBox 3"/>
          <p:cNvSpPr txBox="1"/>
          <p:nvPr/>
        </p:nvSpPr>
        <p:spPr>
          <a:xfrm>
            <a:off x="4146162" y="6108793"/>
            <a:ext cx="10129781" cy="606705"/>
          </a:xfrm>
          <a:prstGeom prst="rect">
            <a:avLst/>
          </a:prstGeom>
        </p:spPr>
        <p:txBody>
          <a:bodyPr lIns="0" tIns="0" rIns="0" bIns="0" rtlCol="0" anchor="t">
            <a:spAutoFit/>
          </a:bodyPr>
          <a:lstStyle/>
          <a:p>
            <a:pPr algn="ctr">
              <a:lnSpc>
                <a:spcPts val="4920"/>
              </a:lnSpc>
            </a:pPr>
            <a:r>
              <a:rPr lang="en-US" sz="3699" dirty="0">
                <a:solidFill>
                  <a:srgbClr val="000000"/>
                </a:solidFill>
                <a:latin typeface="Manjari Medium"/>
              </a:rPr>
              <a:t>AD-HOC Insights</a:t>
            </a:r>
          </a:p>
        </p:txBody>
      </p:sp>
      <p:grpSp>
        <p:nvGrpSpPr>
          <p:cNvPr id="4" name="Group 4"/>
          <p:cNvGrpSpPr/>
          <p:nvPr/>
        </p:nvGrpSpPr>
        <p:grpSpPr>
          <a:xfrm rot="303597">
            <a:off x="4590757" y="1081532"/>
            <a:ext cx="9106487" cy="5406912"/>
            <a:chOff x="0" y="0"/>
            <a:chExt cx="12141982" cy="7209217"/>
          </a:xfrm>
        </p:grpSpPr>
        <p:sp>
          <p:nvSpPr>
            <p:cNvPr id="5" name="Freeform 5"/>
            <p:cNvSpPr/>
            <p:nvPr/>
          </p:nvSpPr>
          <p:spPr>
            <a:xfrm rot="-278853">
              <a:off x="330716" y="2462830"/>
              <a:ext cx="11656987" cy="4281164"/>
            </a:xfrm>
            <a:custGeom>
              <a:avLst/>
              <a:gdLst/>
              <a:ahLst/>
              <a:cxnLst/>
              <a:rect l="l" t="t" r="r" b="b"/>
              <a:pathLst>
                <a:path w="11656987" h="4281164">
                  <a:moveTo>
                    <a:pt x="0" y="0"/>
                  </a:moveTo>
                  <a:lnTo>
                    <a:pt x="11656987" y="0"/>
                  </a:lnTo>
                  <a:lnTo>
                    <a:pt x="11656987" y="4281164"/>
                  </a:lnTo>
                  <a:lnTo>
                    <a:pt x="0" y="4281164"/>
                  </a:lnTo>
                  <a:lnTo>
                    <a:pt x="0" y="0"/>
                  </a:lnTo>
                  <a:close/>
                </a:path>
              </a:pathLst>
            </a:custGeom>
            <a:blipFill>
              <a:blip r:embed="rId3"/>
              <a:stretch>
                <a:fillRect l="-33561" r="-39267"/>
              </a:stretch>
            </a:blipFill>
          </p:spPr>
        </p:sp>
        <p:sp>
          <p:nvSpPr>
            <p:cNvPr id="6" name="Freeform 6"/>
            <p:cNvSpPr/>
            <p:nvPr/>
          </p:nvSpPr>
          <p:spPr>
            <a:xfrm rot="10516286">
              <a:off x="156622" y="473188"/>
              <a:ext cx="11656987" cy="4281164"/>
            </a:xfrm>
            <a:custGeom>
              <a:avLst/>
              <a:gdLst/>
              <a:ahLst/>
              <a:cxnLst/>
              <a:rect l="l" t="t" r="r" b="b"/>
              <a:pathLst>
                <a:path w="11656987" h="4281164">
                  <a:moveTo>
                    <a:pt x="0" y="0"/>
                  </a:moveTo>
                  <a:lnTo>
                    <a:pt x="11656987" y="0"/>
                  </a:lnTo>
                  <a:lnTo>
                    <a:pt x="11656987" y="4281163"/>
                  </a:lnTo>
                  <a:lnTo>
                    <a:pt x="0" y="4281163"/>
                  </a:lnTo>
                  <a:lnTo>
                    <a:pt x="0" y="0"/>
                  </a:lnTo>
                  <a:close/>
                </a:path>
              </a:pathLst>
            </a:custGeom>
            <a:blipFill>
              <a:blip r:embed="rId3"/>
              <a:stretch>
                <a:fillRect l="-33561" r="-39267"/>
              </a:stretch>
            </a:blipFill>
          </p:spPr>
        </p:sp>
      </p:grpSp>
      <p:sp>
        <p:nvSpPr>
          <p:cNvPr id="7" name="TextBox 7"/>
          <p:cNvSpPr txBox="1"/>
          <p:nvPr/>
        </p:nvSpPr>
        <p:spPr>
          <a:xfrm rot="7990">
            <a:off x="4640515" y="2662872"/>
            <a:ext cx="8922323" cy="2585964"/>
          </a:xfrm>
          <a:prstGeom prst="rect">
            <a:avLst/>
          </a:prstGeom>
        </p:spPr>
        <p:txBody>
          <a:bodyPr wrap="square" lIns="0" tIns="0" rIns="0" bIns="0" rtlCol="0" anchor="t">
            <a:spAutoFit/>
          </a:bodyPr>
          <a:lstStyle/>
          <a:p>
            <a:pPr algn="ctr">
              <a:lnSpc>
                <a:spcPts val="19218"/>
              </a:lnSpc>
            </a:pPr>
            <a:r>
              <a:rPr lang="en-US" sz="19218" spc="557" dirty="0">
                <a:solidFill>
                  <a:srgbClr val="000000"/>
                </a:solidFill>
                <a:latin typeface="Better Together Condensed"/>
              </a:rPr>
              <a:t>Consumer Goods</a:t>
            </a:r>
          </a:p>
        </p:txBody>
      </p:sp>
      <p:sp>
        <p:nvSpPr>
          <p:cNvPr id="8" name="Freeform 8"/>
          <p:cNvSpPr/>
          <p:nvPr/>
        </p:nvSpPr>
        <p:spPr>
          <a:xfrm rot="-775077" flipH="1" flipV="1">
            <a:off x="14686266" y="5014336"/>
            <a:ext cx="3878295" cy="4109947"/>
          </a:xfrm>
          <a:custGeom>
            <a:avLst/>
            <a:gdLst/>
            <a:ahLst/>
            <a:cxnLst/>
            <a:rect l="l" t="t" r="r" b="b"/>
            <a:pathLst>
              <a:path w="3878295" h="4109947">
                <a:moveTo>
                  <a:pt x="3878295" y="4109947"/>
                </a:moveTo>
                <a:lnTo>
                  <a:pt x="0" y="4109947"/>
                </a:lnTo>
                <a:lnTo>
                  <a:pt x="0" y="0"/>
                </a:lnTo>
                <a:lnTo>
                  <a:pt x="3878295" y="0"/>
                </a:lnTo>
                <a:lnTo>
                  <a:pt x="3878295" y="4109947"/>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388038">
            <a:off x="1535433" y="6248712"/>
            <a:ext cx="1569287" cy="2249873"/>
          </a:xfrm>
          <a:custGeom>
            <a:avLst/>
            <a:gdLst/>
            <a:ahLst/>
            <a:cxnLst/>
            <a:rect l="l" t="t" r="r" b="b"/>
            <a:pathLst>
              <a:path w="1569287" h="2249873">
                <a:moveTo>
                  <a:pt x="0" y="0"/>
                </a:moveTo>
                <a:lnTo>
                  <a:pt x="1569286" y="0"/>
                </a:lnTo>
                <a:lnTo>
                  <a:pt x="1569286" y="2249874"/>
                </a:lnTo>
                <a:lnTo>
                  <a:pt x="0" y="22498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4493130" y="1028700"/>
            <a:ext cx="1774280" cy="1539383"/>
          </a:xfrm>
          <a:custGeom>
            <a:avLst/>
            <a:gdLst/>
            <a:ahLst/>
            <a:cxnLst/>
            <a:rect l="l" t="t" r="r" b="b"/>
            <a:pathLst>
              <a:path w="1774280" h="1539383">
                <a:moveTo>
                  <a:pt x="0" y="0"/>
                </a:moveTo>
                <a:lnTo>
                  <a:pt x="1774280" y="0"/>
                </a:lnTo>
                <a:lnTo>
                  <a:pt x="1774280" y="1539383"/>
                </a:lnTo>
                <a:lnTo>
                  <a:pt x="0" y="15393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10114635" flipH="1" flipV="1">
            <a:off x="-222849" y="513110"/>
            <a:ext cx="3878295" cy="4109947"/>
          </a:xfrm>
          <a:custGeom>
            <a:avLst/>
            <a:gdLst/>
            <a:ahLst/>
            <a:cxnLst/>
            <a:rect l="l" t="t" r="r" b="b"/>
            <a:pathLst>
              <a:path w="3878295" h="4109947">
                <a:moveTo>
                  <a:pt x="3878296" y="4109946"/>
                </a:moveTo>
                <a:lnTo>
                  <a:pt x="0" y="4109946"/>
                </a:lnTo>
                <a:lnTo>
                  <a:pt x="0" y="0"/>
                </a:lnTo>
                <a:lnTo>
                  <a:pt x="3878296" y="0"/>
                </a:lnTo>
                <a:lnTo>
                  <a:pt x="3878296" y="4109946"/>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38CDE-D9F9-0169-B060-7BD4BD40DC1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3E18BA-B151-05FE-B433-A694C44E62F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a:extLst>
              <a:ext uri="{FF2B5EF4-FFF2-40B4-BE49-F238E27FC236}">
                <a16:creationId xmlns:a16="http://schemas.microsoft.com/office/drawing/2014/main" id="{1BB17DEE-6CA5-7C47-76C5-8878DAC7DE68}"/>
              </a:ext>
            </a:extLst>
          </p:cNvPr>
          <p:cNvGrpSpPr/>
          <p:nvPr/>
        </p:nvGrpSpPr>
        <p:grpSpPr>
          <a:xfrm rot="303597">
            <a:off x="-2991714" y="-1369417"/>
            <a:ext cx="23937768" cy="12701636"/>
            <a:chOff x="455499" y="1276491"/>
            <a:chExt cx="31917024" cy="16935514"/>
          </a:xfrm>
        </p:grpSpPr>
        <p:sp>
          <p:nvSpPr>
            <p:cNvPr id="4" name="Freeform 4">
              <a:extLst>
                <a:ext uri="{FF2B5EF4-FFF2-40B4-BE49-F238E27FC236}">
                  <a16:creationId xmlns:a16="http://schemas.microsoft.com/office/drawing/2014/main" id="{E1D1D6DD-6467-78BF-DCD9-ED01A3CFC8E5}"/>
                </a:ext>
              </a:extLst>
            </p:cNvPr>
            <p:cNvSpPr/>
            <p:nvPr/>
          </p:nvSpPr>
          <p:spPr>
            <a:xfrm rot="-278853">
              <a:off x="893091" y="6650818"/>
              <a:ext cx="31479432" cy="11561187"/>
            </a:xfrm>
            <a:custGeom>
              <a:avLst/>
              <a:gdLst/>
              <a:ahLst/>
              <a:cxnLst/>
              <a:rect l="l" t="t" r="r" b="b"/>
              <a:pathLst>
                <a:path w="31479432" h="11561187">
                  <a:moveTo>
                    <a:pt x="0" y="0"/>
                  </a:moveTo>
                  <a:lnTo>
                    <a:pt x="31479432" y="0"/>
                  </a:lnTo>
                  <a:lnTo>
                    <a:pt x="31479432" y="11561186"/>
                  </a:lnTo>
                  <a:lnTo>
                    <a:pt x="0" y="11561186"/>
                  </a:lnTo>
                  <a:lnTo>
                    <a:pt x="0" y="0"/>
                  </a:lnTo>
                  <a:close/>
                </a:path>
              </a:pathLst>
            </a:custGeom>
            <a:blipFill>
              <a:blip r:embed="rId3"/>
              <a:stretch>
                <a:fillRect l="-33561" r="-39267"/>
              </a:stretch>
            </a:blipFill>
          </p:spPr>
        </p:sp>
        <p:sp>
          <p:nvSpPr>
            <p:cNvPr id="5" name="Freeform 5">
              <a:extLst>
                <a:ext uri="{FF2B5EF4-FFF2-40B4-BE49-F238E27FC236}">
                  <a16:creationId xmlns:a16="http://schemas.microsoft.com/office/drawing/2014/main" id="{CB009135-8919-D96F-DD0E-CB53DDE816CB}"/>
                </a:ext>
              </a:extLst>
            </p:cNvPr>
            <p:cNvSpPr/>
            <p:nvPr/>
          </p:nvSpPr>
          <p:spPr>
            <a:xfrm rot="10516286">
              <a:off x="455499" y="1276491"/>
              <a:ext cx="31479432" cy="12350808"/>
            </a:xfrm>
            <a:custGeom>
              <a:avLst/>
              <a:gdLst/>
              <a:ahLst/>
              <a:cxnLst/>
              <a:rect l="l" t="t" r="r" b="b"/>
              <a:pathLst>
                <a:path w="31479432" h="11561187">
                  <a:moveTo>
                    <a:pt x="0" y="0"/>
                  </a:moveTo>
                  <a:lnTo>
                    <a:pt x="31479433" y="0"/>
                  </a:lnTo>
                  <a:lnTo>
                    <a:pt x="31479433" y="11561186"/>
                  </a:lnTo>
                  <a:lnTo>
                    <a:pt x="0" y="11561186"/>
                  </a:lnTo>
                  <a:lnTo>
                    <a:pt x="0" y="0"/>
                  </a:lnTo>
                  <a:close/>
                </a:path>
              </a:pathLst>
            </a:custGeom>
            <a:blipFill>
              <a:blip r:embed="rId3"/>
              <a:stretch>
                <a:fillRect l="-33561" r="-39267"/>
              </a:stretch>
            </a:blipFill>
          </p:spPr>
        </p:sp>
      </p:grpSp>
      <p:sp>
        <p:nvSpPr>
          <p:cNvPr id="11" name="Freeform 11">
            <a:extLst>
              <a:ext uri="{FF2B5EF4-FFF2-40B4-BE49-F238E27FC236}">
                <a16:creationId xmlns:a16="http://schemas.microsoft.com/office/drawing/2014/main" id="{6E764EA8-8B50-A050-6988-EAE8DA1908B6}"/>
              </a:ext>
            </a:extLst>
          </p:cNvPr>
          <p:cNvSpPr/>
          <p:nvPr/>
        </p:nvSpPr>
        <p:spPr>
          <a:xfrm rot="642428">
            <a:off x="13738099" y="1966735"/>
            <a:ext cx="1445959" cy="2073059"/>
          </a:xfrm>
          <a:custGeom>
            <a:avLst/>
            <a:gdLst/>
            <a:ahLst/>
            <a:cxnLst/>
            <a:rect l="l" t="t" r="r" b="b"/>
            <a:pathLst>
              <a:path w="1445959" h="2073059">
                <a:moveTo>
                  <a:pt x="0" y="0"/>
                </a:moveTo>
                <a:lnTo>
                  <a:pt x="1445959" y="0"/>
                </a:lnTo>
                <a:lnTo>
                  <a:pt x="1445959" y="2073059"/>
                </a:lnTo>
                <a:lnTo>
                  <a:pt x="0" y="2073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B18AF9E5-6674-C526-305C-5A338584E3B2}"/>
              </a:ext>
            </a:extLst>
          </p:cNvPr>
          <p:cNvSpPr/>
          <p:nvPr/>
        </p:nvSpPr>
        <p:spPr>
          <a:xfrm rot="8630884" flipH="1" flipV="1">
            <a:off x="1411385" y="1644315"/>
            <a:ext cx="3190678" cy="3381258"/>
          </a:xfrm>
          <a:custGeom>
            <a:avLst/>
            <a:gdLst/>
            <a:ahLst/>
            <a:cxnLst/>
            <a:rect l="l" t="t" r="r" b="b"/>
            <a:pathLst>
              <a:path w="3190678" h="3381258">
                <a:moveTo>
                  <a:pt x="3190678" y="3381258"/>
                </a:moveTo>
                <a:lnTo>
                  <a:pt x="0" y="3381258"/>
                </a:lnTo>
                <a:lnTo>
                  <a:pt x="0" y="0"/>
                </a:lnTo>
                <a:lnTo>
                  <a:pt x="3190678" y="0"/>
                </a:lnTo>
                <a:lnTo>
                  <a:pt x="3190678" y="33812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a:extLst>
              <a:ext uri="{FF2B5EF4-FFF2-40B4-BE49-F238E27FC236}">
                <a16:creationId xmlns:a16="http://schemas.microsoft.com/office/drawing/2014/main" id="{5941BBF3-9EBA-24A2-D75D-2D053D70F4A7}"/>
              </a:ext>
            </a:extLst>
          </p:cNvPr>
          <p:cNvSpPr/>
          <p:nvPr/>
        </p:nvSpPr>
        <p:spPr>
          <a:xfrm rot="-1211391">
            <a:off x="15857317" y="3134075"/>
            <a:ext cx="1017835" cy="1459261"/>
          </a:xfrm>
          <a:custGeom>
            <a:avLst/>
            <a:gdLst/>
            <a:ahLst/>
            <a:cxnLst/>
            <a:rect l="l" t="t" r="r" b="b"/>
            <a:pathLst>
              <a:path w="1017835" h="1459261">
                <a:moveTo>
                  <a:pt x="0" y="0"/>
                </a:moveTo>
                <a:lnTo>
                  <a:pt x="1017835" y="0"/>
                </a:lnTo>
                <a:lnTo>
                  <a:pt x="1017835" y="1459262"/>
                </a:lnTo>
                <a:lnTo>
                  <a:pt x="0" y="1459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itle 15">
            <a:extLst>
              <a:ext uri="{FF2B5EF4-FFF2-40B4-BE49-F238E27FC236}">
                <a16:creationId xmlns:a16="http://schemas.microsoft.com/office/drawing/2014/main" id="{72638501-55F7-7260-7783-AF71DD55031B}"/>
              </a:ext>
            </a:extLst>
          </p:cNvPr>
          <p:cNvSpPr>
            <a:spLocks noGrp="1"/>
          </p:cNvSpPr>
          <p:nvPr>
            <p:ph type="title"/>
          </p:nvPr>
        </p:nvSpPr>
        <p:spPr>
          <a:xfrm>
            <a:off x="1905000" y="1276805"/>
            <a:ext cx="15468600" cy="1688262"/>
          </a:xfrm>
        </p:spPr>
        <p:txBody>
          <a:bodyPr>
            <a:normAutofit fontScale="90000"/>
          </a:bodyPr>
          <a:lstStyle/>
          <a:p>
            <a:r>
              <a:rPr lang="en-US" sz="3200" b="1" dirty="0"/>
              <a:t>5. Get the products that have the highest and lowest manufacturing costs.</a:t>
            </a:r>
            <a:br>
              <a:rPr lang="en-US" sz="3200" b="1" dirty="0"/>
            </a:br>
            <a:r>
              <a:rPr lang="en-US" sz="3200" b="1" dirty="0"/>
              <a:t> The final output should contain these fields,</a:t>
            </a:r>
            <a:br>
              <a:rPr lang="en-US" sz="3200" b="1" dirty="0"/>
            </a:br>
            <a:r>
              <a:rPr lang="en-US" sz="3200" b="1" dirty="0"/>
              <a:t> product_code </a:t>
            </a:r>
            <a:br>
              <a:rPr lang="en-US" sz="3200" b="1" dirty="0"/>
            </a:br>
            <a:r>
              <a:rPr lang="en-US" sz="3200" b="1" dirty="0"/>
              <a:t>product </a:t>
            </a:r>
            <a:br>
              <a:rPr lang="en-US" sz="3200" b="1" dirty="0"/>
            </a:br>
            <a:r>
              <a:rPr lang="en-US" sz="3200" b="1" dirty="0"/>
              <a:t>manufacturing_cost </a:t>
            </a:r>
            <a:endParaRPr lang="en-IN" sz="3200" b="1" dirty="0"/>
          </a:p>
        </p:txBody>
      </p:sp>
      <p:pic>
        <p:nvPicPr>
          <p:cNvPr id="10" name="Content Placeholder 9">
            <a:extLst>
              <a:ext uri="{FF2B5EF4-FFF2-40B4-BE49-F238E27FC236}">
                <a16:creationId xmlns:a16="http://schemas.microsoft.com/office/drawing/2014/main" id="{ADC6A9F6-99C6-C30C-19E7-9CB091B6BCB9}"/>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7873518" y="4046978"/>
            <a:ext cx="8052282" cy="2468122"/>
          </a:xfrm>
        </p:spPr>
      </p:pic>
    </p:spTree>
    <p:extLst>
      <p:ext uri="{BB962C8B-B14F-4D97-AF65-F5344CB8AC3E}">
        <p14:creationId xmlns:p14="http://schemas.microsoft.com/office/powerpoint/2010/main" val="28101269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E3E73-752E-C403-FC55-D0D018C5AA2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CA7A57-E48A-E267-4E3C-A6B9B17A939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a:extLst>
              <a:ext uri="{FF2B5EF4-FFF2-40B4-BE49-F238E27FC236}">
                <a16:creationId xmlns:a16="http://schemas.microsoft.com/office/drawing/2014/main" id="{6DF824F1-426D-9CB6-6DC5-23167B8B0A8A}"/>
              </a:ext>
            </a:extLst>
          </p:cNvPr>
          <p:cNvGrpSpPr/>
          <p:nvPr/>
        </p:nvGrpSpPr>
        <p:grpSpPr>
          <a:xfrm rot="303597">
            <a:off x="-2991714" y="-1369417"/>
            <a:ext cx="23937768" cy="12701636"/>
            <a:chOff x="455499" y="1276491"/>
            <a:chExt cx="31917024" cy="16935514"/>
          </a:xfrm>
        </p:grpSpPr>
        <p:sp>
          <p:nvSpPr>
            <p:cNvPr id="4" name="Freeform 4">
              <a:extLst>
                <a:ext uri="{FF2B5EF4-FFF2-40B4-BE49-F238E27FC236}">
                  <a16:creationId xmlns:a16="http://schemas.microsoft.com/office/drawing/2014/main" id="{B8AE9936-6194-FEEA-D927-7E82EF1E4D39}"/>
                </a:ext>
              </a:extLst>
            </p:cNvPr>
            <p:cNvSpPr/>
            <p:nvPr/>
          </p:nvSpPr>
          <p:spPr>
            <a:xfrm rot="-278853">
              <a:off x="893091" y="6650818"/>
              <a:ext cx="31479432" cy="11561187"/>
            </a:xfrm>
            <a:custGeom>
              <a:avLst/>
              <a:gdLst/>
              <a:ahLst/>
              <a:cxnLst/>
              <a:rect l="l" t="t" r="r" b="b"/>
              <a:pathLst>
                <a:path w="31479432" h="11561187">
                  <a:moveTo>
                    <a:pt x="0" y="0"/>
                  </a:moveTo>
                  <a:lnTo>
                    <a:pt x="31479432" y="0"/>
                  </a:lnTo>
                  <a:lnTo>
                    <a:pt x="31479432" y="11561186"/>
                  </a:lnTo>
                  <a:lnTo>
                    <a:pt x="0" y="11561186"/>
                  </a:lnTo>
                  <a:lnTo>
                    <a:pt x="0" y="0"/>
                  </a:lnTo>
                  <a:close/>
                </a:path>
              </a:pathLst>
            </a:custGeom>
            <a:blipFill>
              <a:blip r:embed="rId3"/>
              <a:stretch>
                <a:fillRect l="-33561" r="-39267"/>
              </a:stretch>
            </a:blipFill>
          </p:spPr>
        </p:sp>
        <p:sp>
          <p:nvSpPr>
            <p:cNvPr id="5" name="Freeform 5">
              <a:extLst>
                <a:ext uri="{FF2B5EF4-FFF2-40B4-BE49-F238E27FC236}">
                  <a16:creationId xmlns:a16="http://schemas.microsoft.com/office/drawing/2014/main" id="{18079AB3-C062-A008-89E9-D9F060F2A14D}"/>
                </a:ext>
              </a:extLst>
            </p:cNvPr>
            <p:cNvSpPr/>
            <p:nvPr/>
          </p:nvSpPr>
          <p:spPr>
            <a:xfrm rot="10516286">
              <a:off x="455499" y="1276491"/>
              <a:ext cx="31479432" cy="12350808"/>
            </a:xfrm>
            <a:custGeom>
              <a:avLst/>
              <a:gdLst/>
              <a:ahLst/>
              <a:cxnLst/>
              <a:rect l="l" t="t" r="r" b="b"/>
              <a:pathLst>
                <a:path w="31479432" h="11561187">
                  <a:moveTo>
                    <a:pt x="0" y="0"/>
                  </a:moveTo>
                  <a:lnTo>
                    <a:pt x="31479433" y="0"/>
                  </a:lnTo>
                  <a:lnTo>
                    <a:pt x="31479433" y="11561186"/>
                  </a:lnTo>
                  <a:lnTo>
                    <a:pt x="0" y="11561186"/>
                  </a:lnTo>
                  <a:lnTo>
                    <a:pt x="0" y="0"/>
                  </a:lnTo>
                  <a:close/>
                </a:path>
              </a:pathLst>
            </a:custGeom>
            <a:blipFill>
              <a:blip r:embed="rId3"/>
              <a:stretch>
                <a:fillRect l="-33561" r="-39267"/>
              </a:stretch>
            </a:blipFill>
          </p:spPr>
        </p:sp>
      </p:grpSp>
      <p:sp>
        <p:nvSpPr>
          <p:cNvPr id="11" name="Freeform 11">
            <a:extLst>
              <a:ext uri="{FF2B5EF4-FFF2-40B4-BE49-F238E27FC236}">
                <a16:creationId xmlns:a16="http://schemas.microsoft.com/office/drawing/2014/main" id="{3603CF05-D5ED-5B0E-FBD5-39BB087C3F94}"/>
              </a:ext>
            </a:extLst>
          </p:cNvPr>
          <p:cNvSpPr/>
          <p:nvPr/>
        </p:nvSpPr>
        <p:spPr>
          <a:xfrm rot="642428">
            <a:off x="13738099" y="1966735"/>
            <a:ext cx="1445959" cy="2073059"/>
          </a:xfrm>
          <a:custGeom>
            <a:avLst/>
            <a:gdLst/>
            <a:ahLst/>
            <a:cxnLst/>
            <a:rect l="l" t="t" r="r" b="b"/>
            <a:pathLst>
              <a:path w="1445959" h="2073059">
                <a:moveTo>
                  <a:pt x="0" y="0"/>
                </a:moveTo>
                <a:lnTo>
                  <a:pt x="1445959" y="0"/>
                </a:lnTo>
                <a:lnTo>
                  <a:pt x="1445959" y="2073059"/>
                </a:lnTo>
                <a:lnTo>
                  <a:pt x="0" y="2073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4D18E768-B81F-949E-C810-6110403ACE4F}"/>
              </a:ext>
            </a:extLst>
          </p:cNvPr>
          <p:cNvSpPr/>
          <p:nvPr/>
        </p:nvSpPr>
        <p:spPr>
          <a:xfrm rot="8630884" flipH="1" flipV="1">
            <a:off x="1411385" y="1644315"/>
            <a:ext cx="3190678" cy="3381258"/>
          </a:xfrm>
          <a:custGeom>
            <a:avLst/>
            <a:gdLst/>
            <a:ahLst/>
            <a:cxnLst/>
            <a:rect l="l" t="t" r="r" b="b"/>
            <a:pathLst>
              <a:path w="3190678" h="3381258">
                <a:moveTo>
                  <a:pt x="3190678" y="3381258"/>
                </a:moveTo>
                <a:lnTo>
                  <a:pt x="0" y="3381258"/>
                </a:lnTo>
                <a:lnTo>
                  <a:pt x="0" y="0"/>
                </a:lnTo>
                <a:lnTo>
                  <a:pt x="3190678" y="0"/>
                </a:lnTo>
                <a:lnTo>
                  <a:pt x="3190678" y="33812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a:extLst>
              <a:ext uri="{FF2B5EF4-FFF2-40B4-BE49-F238E27FC236}">
                <a16:creationId xmlns:a16="http://schemas.microsoft.com/office/drawing/2014/main" id="{AEC23B46-44BF-44CD-F2F7-9B835D2D1D22}"/>
              </a:ext>
            </a:extLst>
          </p:cNvPr>
          <p:cNvSpPr/>
          <p:nvPr/>
        </p:nvSpPr>
        <p:spPr>
          <a:xfrm rot="-1211391">
            <a:off x="15857317" y="3134075"/>
            <a:ext cx="1017835" cy="1459261"/>
          </a:xfrm>
          <a:custGeom>
            <a:avLst/>
            <a:gdLst/>
            <a:ahLst/>
            <a:cxnLst/>
            <a:rect l="l" t="t" r="r" b="b"/>
            <a:pathLst>
              <a:path w="1017835" h="1459261">
                <a:moveTo>
                  <a:pt x="0" y="0"/>
                </a:moveTo>
                <a:lnTo>
                  <a:pt x="1017835" y="0"/>
                </a:lnTo>
                <a:lnTo>
                  <a:pt x="1017835" y="1459262"/>
                </a:lnTo>
                <a:lnTo>
                  <a:pt x="0" y="1459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itle 15">
            <a:extLst>
              <a:ext uri="{FF2B5EF4-FFF2-40B4-BE49-F238E27FC236}">
                <a16:creationId xmlns:a16="http://schemas.microsoft.com/office/drawing/2014/main" id="{923BF00E-04B3-033B-4C15-59502AFB8145}"/>
              </a:ext>
            </a:extLst>
          </p:cNvPr>
          <p:cNvSpPr>
            <a:spLocks noGrp="1"/>
          </p:cNvSpPr>
          <p:nvPr>
            <p:ph type="title"/>
          </p:nvPr>
        </p:nvSpPr>
        <p:spPr>
          <a:xfrm>
            <a:off x="1905000" y="1276805"/>
            <a:ext cx="15468600" cy="1688262"/>
          </a:xfrm>
        </p:spPr>
        <p:txBody>
          <a:bodyPr>
            <a:normAutofit fontScale="90000"/>
          </a:bodyPr>
          <a:lstStyle/>
          <a:p>
            <a:r>
              <a:rPr lang="en-US" sz="3200" b="1" dirty="0"/>
              <a:t>6. Generate a report which contains the top 5 customers who received an average high pre_invoice_discount_pct for the fiscal year 2021 and in the Indian market. </a:t>
            </a:r>
            <a:br>
              <a:rPr lang="en-US" sz="3200" b="1" dirty="0"/>
            </a:br>
            <a:r>
              <a:rPr lang="en-US" sz="3200" b="1" dirty="0"/>
              <a:t>The final output contains these fields, </a:t>
            </a:r>
            <a:br>
              <a:rPr lang="en-US" sz="3200" b="1" dirty="0"/>
            </a:br>
            <a:r>
              <a:rPr lang="en-US" sz="3200" b="1" dirty="0"/>
              <a:t>customer_code </a:t>
            </a:r>
            <a:br>
              <a:rPr lang="en-US" sz="3200" b="1" dirty="0"/>
            </a:br>
            <a:r>
              <a:rPr lang="en-US" sz="3200" b="1" dirty="0"/>
              <a:t>customer </a:t>
            </a:r>
            <a:br>
              <a:rPr lang="en-US" sz="3200" b="1" dirty="0"/>
            </a:br>
            <a:r>
              <a:rPr lang="en-US" sz="3200" b="1" dirty="0"/>
              <a:t>average_discount_percentage </a:t>
            </a:r>
            <a:endParaRPr lang="en-IN" sz="3200" b="1" dirty="0"/>
          </a:p>
        </p:txBody>
      </p:sp>
      <p:pic>
        <p:nvPicPr>
          <p:cNvPr id="9" name="Content Placeholder 8">
            <a:extLst>
              <a:ext uri="{FF2B5EF4-FFF2-40B4-BE49-F238E27FC236}">
                <a16:creationId xmlns:a16="http://schemas.microsoft.com/office/drawing/2014/main" id="{4D0FC0CF-F9A6-57D8-B062-3C6CED17B681}"/>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8686800" y="4514821"/>
            <a:ext cx="9067530" cy="3669729"/>
          </a:xfrm>
        </p:spPr>
      </p:pic>
    </p:spTree>
    <p:extLst>
      <p:ext uri="{BB962C8B-B14F-4D97-AF65-F5344CB8AC3E}">
        <p14:creationId xmlns:p14="http://schemas.microsoft.com/office/powerpoint/2010/main" val="199474452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96536-2D63-772F-B9D4-D774A0A01F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8BC804F-9874-834E-791D-F3BD38DD7489}"/>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a:extLst>
              <a:ext uri="{FF2B5EF4-FFF2-40B4-BE49-F238E27FC236}">
                <a16:creationId xmlns:a16="http://schemas.microsoft.com/office/drawing/2014/main" id="{6DDE5655-47A5-5427-A046-B6567E44B610}"/>
              </a:ext>
            </a:extLst>
          </p:cNvPr>
          <p:cNvGrpSpPr/>
          <p:nvPr/>
        </p:nvGrpSpPr>
        <p:grpSpPr>
          <a:xfrm rot="303597">
            <a:off x="-2991714" y="-1369417"/>
            <a:ext cx="23937768" cy="12701636"/>
            <a:chOff x="455499" y="1276491"/>
            <a:chExt cx="31917024" cy="16935514"/>
          </a:xfrm>
        </p:grpSpPr>
        <p:sp>
          <p:nvSpPr>
            <p:cNvPr id="4" name="Freeform 4">
              <a:extLst>
                <a:ext uri="{FF2B5EF4-FFF2-40B4-BE49-F238E27FC236}">
                  <a16:creationId xmlns:a16="http://schemas.microsoft.com/office/drawing/2014/main" id="{D0EDAB1D-13EE-0C0A-C639-013C87CBF55C}"/>
                </a:ext>
              </a:extLst>
            </p:cNvPr>
            <p:cNvSpPr/>
            <p:nvPr/>
          </p:nvSpPr>
          <p:spPr>
            <a:xfrm rot="-278853">
              <a:off x="893091" y="6650818"/>
              <a:ext cx="31479432" cy="11561187"/>
            </a:xfrm>
            <a:custGeom>
              <a:avLst/>
              <a:gdLst/>
              <a:ahLst/>
              <a:cxnLst/>
              <a:rect l="l" t="t" r="r" b="b"/>
              <a:pathLst>
                <a:path w="31479432" h="11561187">
                  <a:moveTo>
                    <a:pt x="0" y="0"/>
                  </a:moveTo>
                  <a:lnTo>
                    <a:pt x="31479432" y="0"/>
                  </a:lnTo>
                  <a:lnTo>
                    <a:pt x="31479432" y="11561186"/>
                  </a:lnTo>
                  <a:lnTo>
                    <a:pt x="0" y="11561186"/>
                  </a:lnTo>
                  <a:lnTo>
                    <a:pt x="0" y="0"/>
                  </a:lnTo>
                  <a:close/>
                </a:path>
              </a:pathLst>
            </a:custGeom>
            <a:blipFill>
              <a:blip r:embed="rId3"/>
              <a:stretch>
                <a:fillRect l="-33561" r="-39267"/>
              </a:stretch>
            </a:blipFill>
          </p:spPr>
        </p:sp>
        <p:sp>
          <p:nvSpPr>
            <p:cNvPr id="5" name="Freeform 5">
              <a:extLst>
                <a:ext uri="{FF2B5EF4-FFF2-40B4-BE49-F238E27FC236}">
                  <a16:creationId xmlns:a16="http://schemas.microsoft.com/office/drawing/2014/main" id="{641E60BF-9950-70D2-DEB5-5CF311F949FD}"/>
                </a:ext>
              </a:extLst>
            </p:cNvPr>
            <p:cNvSpPr/>
            <p:nvPr/>
          </p:nvSpPr>
          <p:spPr>
            <a:xfrm rot="10516286">
              <a:off x="455499" y="1276491"/>
              <a:ext cx="31479432" cy="12350808"/>
            </a:xfrm>
            <a:custGeom>
              <a:avLst/>
              <a:gdLst/>
              <a:ahLst/>
              <a:cxnLst/>
              <a:rect l="l" t="t" r="r" b="b"/>
              <a:pathLst>
                <a:path w="31479432" h="11561187">
                  <a:moveTo>
                    <a:pt x="0" y="0"/>
                  </a:moveTo>
                  <a:lnTo>
                    <a:pt x="31479433" y="0"/>
                  </a:lnTo>
                  <a:lnTo>
                    <a:pt x="31479433" y="11561186"/>
                  </a:lnTo>
                  <a:lnTo>
                    <a:pt x="0" y="11561186"/>
                  </a:lnTo>
                  <a:lnTo>
                    <a:pt x="0" y="0"/>
                  </a:lnTo>
                  <a:close/>
                </a:path>
              </a:pathLst>
            </a:custGeom>
            <a:blipFill>
              <a:blip r:embed="rId3"/>
              <a:stretch>
                <a:fillRect l="-33561" r="-39267"/>
              </a:stretch>
            </a:blipFill>
          </p:spPr>
        </p:sp>
      </p:grpSp>
      <p:sp>
        <p:nvSpPr>
          <p:cNvPr id="11" name="Freeform 11">
            <a:extLst>
              <a:ext uri="{FF2B5EF4-FFF2-40B4-BE49-F238E27FC236}">
                <a16:creationId xmlns:a16="http://schemas.microsoft.com/office/drawing/2014/main" id="{1694988E-6332-9FE8-6011-87206BAAE5C5}"/>
              </a:ext>
            </a:extLst>
          </p:cNvPr>
          <p:cNvSpPr/>
          <p:nvPr/>
        </p:nvSpPr>
        <p:spPr>
          <a:xfrm rot="642428">
            <a:off x="13738099" y="1966735"/>
            <a:ext cx="1445959" cy="2073059"/>
          </a:xfrm>
          <a:custGeom>
            <a:avLst/>
            <a:gdLst/>
            <a:ahLst/>
            <a:cxnLst/>
            <a:rect l="l" t="t" r="r" b="b"/>
            <a:pathLst>
              <a:path w="1445959" h="2073059">
                <a:moveTo>
                  <a:pt x="0" y="0"/>
                </a:moveTo>
                <a:lnTo>
                  <a:pt x="1445959" y="0"/>
                </a:lnTo>
                <a:lnTo>
                  <a:pt x="1445959" y="2073059"/>
                </a:lnTo>
                <a:lnTo>
                  <a:pt x="0" y="2073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41148AC8-B24D-F0DB-C00B-F5DAEF5F635D}"/>
              </a:ext>
            </a:extLst>
          </p:cNvPr>
          <p:cNvSpPr/>
          <p:nvPr/>
        </p:nvSpPr>
        <p:spPr>
          <a:xfrm rot="8630884" flipH="1" flipV="1">
            <a:off x="1411385" y="1644315"/>
            <a:ext cx="3190678" cy="3381258"/>
          </a:xfrm>
          <a:custGeom>
            <a:avLst/>
            <a:gdLst/>
            <a:ahLst/>
            <a:cxnLst/>
            <a:rect l="l" t="t" r="r" b="b"/>
            <a:pathLst>
              <a:path w="3190678" h="3381258">
                <a:moveTo>
                  <a:pt x="3190678" y="3381258"/>
                </a:moveTo>
                <a:lnTo>
                  <a:pt x="0" y="3381258"/>
                </a:lnTo>
                <a:lnTo>
                  <a:pt x="0" y="0"/>
                </a:lnTo>
                <a:lnTo>
                  <a:pt x="3190678" y="0"/>
                </a:lnTo>
                <a:lnTo>
                  <a:pt x="3190678" y="33812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a:extLst>
              <a:ext uri="{FF2B5EF4-FFF2-40B4-BE49-F238E27FC236}">
                <a16:creationId xmlns:a16="http://schemas.microsoft.com/office/drawing/2014/main" id="{F1C65914-C15D-32F6-762A-CAD9D4C2BE1C}"/>
              </a:ext>
            </a:extLst>
          </p:cNvPr>
          <p:cNvSpPr/>
          <p:nvPr/>
        </p:nvSpPr>
        <p:spPr>
          <a:xfrm rot="-1211391">
            <a:off x="15857317" y="3134075"/>
            <a:ext cx="1017835" cy="1459261"/>
          </a:xfrm>
          <a:custGeom>
            <a:avLst/>
            <a:gdLst/>
            <a:ahLst/>
            <a:cxnLst/>
            <a:rect l="l" t="t" r="r" b="b"/>
            <a:pathLst>
              <a:path w="1017835" h="1459261">
                <a:moveTo>
                  <a:pt x="0" y="0"/>
                </a:moveTo>
                <a:lnTo>
                  <a:pt x="1017835" y="0"/>
                </a:lnTo>
                <a:lnTo>
                  <a:pt x="1017835" y="1459262"/>
                </a:lnTo>
                <a:lnTo>
                  <a:pt x="0" y="1459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itle 15">
            <a:extLst>
              <a:ext uri="{FF2B5EF4-FFF2-40B4-BE49-F238E27FC236}">
                <a16:creationId xmlns:a16="http://schemas.microsoft.com/office/drawing/2014/main" id="{B966678A-97DE-ED15-1871-3D679354E6CD}"/>
              </a:ext>
            </a:extLst>
          </p:cNvPr>
          <p:cNvSpPr>
            <a:spLocks noGrp="1"/>
          </p:cNvSpPr>
          <p:nvPr>
            <p:ph type="title"/>
          </p:nvPr>
        </p:nvSpPr>
        <p:spPr>
          <a:xfrm>
            <a:off x="1905000" y="1276805"/>
            <a:ext cx="15468600" cy="1688262"/>
          </a:xfrm>
        </p:spPr>
        <p:txBody>
          <a:bodyPr>
            <a:noAutofit/>
          </a:bodyPr>
          <a:lstStyle/>
          <a:p>
            <a:r>
              <a:rPr lang="en-US" sz="3200" b="1" dirty="0"/>
              <a:t>7. Get the complete report of the Gross sales amount for the customer “Atliq Exclusive” for each month . This analysis helps to get an idea of low and high-performing months and take strategic decisions. </a:t>
            </a:r>
            <a:br>
              <a:rPr lang="en-US" sz="3200" b="1" dirty="0"/>
            </a:br>
            <a:r>
              <a:rPr lang="en-US" sz="3200" b="1" dirty="0"/>
              <a:t>The final report contains these columns: </a:t>
            </a:r>
            <a:br>
              <a:rPr lang="en-US" sz="3200" b="1" dirty="0"/>
            </a:br>
            <a:r>
              <a:rPr lang="en-US" sz="3200" b="1" dirty="0"/>
              <a:t>Month </a:t>
            </a:r>
            <a:br>
              <a:rPr lang="en-US" sz="3200" b="1" dirty="0"/>
            </a:br>
            <a:r>
              <a:rPr lang="en-US" sz="3200" b="1" dirty="0"/>
              <a:t>Year </a:t>
            </a:r>
            <a:br>
              <a:rPr lang="en-US" sz="3200" b="1" dirty="0"/>
            </a:br>
            <a:r>
              <a:rPr lang="en-US" sz="3200" b="1" dirty="0"/>
              <a:t>Gross sales Amount </a:t>
            </a:r>
            <a:endParaRPr lang="en-IN" sz="3200" b="1" dirty="0"/>
          </a:p>
        </p:txBody>
      </p:sp>
      <p:pic>
        <p:nvPicPr>
          <p:cNvPr id="18" name="Content Placeholder 17">
            <a:extLst>
              <a:ext uri="{FF2B5EF4-FFF2-40B4-BE49-F238E27FC236}">
                <a16:creationId xmlns:a16="http://schemas.microsoft.com/office/drawing/2014/main" id="{50914EA1-DBAF-3E4C-9E14-45252B53ECF8}"/>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7391400" y="4156069"/>
            <a:ext cx="5564483" cy="4854125"/>
          </a:xfrm>
        </p:spPr>
      </p:pic>
      <p:pic>
        <p:nvPicPr>
          <p:cNvPr id="20" name="Picture 19">
            <a:extLst>
              <a:ext uri="{FF2B5EF4-FFF2-40B4-BE49-F238E27FC236}">
                <a16:creationId xmlns:a16="http://schemas.microsoft.com/office/drawing/2014/main" id="{FFE3A013-5C1A-3B40-B9A0-2020DF277C6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16000" y="4219726"/>
            <a:ext cx="5978653" cy="4790468"/>
          </a:xfrm>
          <a:prstGeom prst="rect">
            <a:avLst/>
          </a:prstGeom>
        </p:spPr>
      </p:pic>
    </p:spTree>
    <p:extLst>
      <p:ext uri="{BB962C8B-B14F-4D97-AF65-F5344CB8AC3E}">
        <p14:creationId xmlns:p14="http://schemas.microsoft.com/office/powerpoint/2010/main" val="3199707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ACEC1-9B29-6C5B-1A3A-B481B1FF06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6CC0EDF-48F6-6254-8775-20B00CB6469B}"/>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sp>
        <p:nvSpPr>
          <p:cNvPr id="3" name="Freeform 3">
            <a:extLst>
              <a:ext uri="{FF2B5EF4-FFF2-40B4-BE49-F238E27FC236}">
                <a16:creationId xmlns:a16="http://schemas.microsoft.com/office/drawing/2014/main" id="{08B0D809-792D-EEAB-D080-C9C8C00FDB9D}"/>
              </a:ext>
            </a:extLst>
          </p:cNvPr>
          <p:cNvSpPr/>
          <p:nvPr/>
        </p:nvSpPr>
        <p:spPr>
          <a:xfrm>
            <a:off x="13204820" y="6434770"/>
            <a:ext cx="1411899" cy="975494"/>
          </a:xfrm>
          <a:custGeom>
            <a:avLst/>
            <a:gdLst/>
            <a:ahLst/>
            <a:cxnLst/>
            <a:rect l="l" t="t" r="r" b="b"/>
            <a:pathLst>
              <a:path w="1411899" h="975494">
                <a:moveTo>
                  <a:pt x="0" y="0"/>
                </a:moveTo>
                <a:lnTo>
                  <a:pt x="1411899" y="0"/>
                </a:lnTo>
                <a:lnTo>
                  <a:pt x="1411899" y="975493"/>
                </a:lnTo>
                <a:lnTo>
                  <a:pt x="0" y="9754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a:extLst>
              <a:ext uri="{FF2B5EF4-FFF2-40B4-BE49-F238E27FC236}">
                <a16:creationId xmlns:a16="http://schemas.microsoft.com/office/drawing/2014/main" id="{9FA36369-5EEB-5123-5E4A-2AD6DBD7E6DA}"/>
              </a:ext>
            </a:extLst>
          </p:cNvPr>
          <p:cNvSpPr/>
          <p:nvPr/>
        </p:nvSpPr>
        <p:spPr>
          <a:xfrm rot="-10800000">
            <a:off x="3402863" y="2975582"/>
            <a:ext cx="1488515" cy="1028429"/>
          </a:xfrm>
          <a:custGeom>
            <a:avLst/>
            <a:gdLst/>
            <a:ahLst/>
            <a:cxnLst/>
            <a:rect l="l" t="t" r="r" b="b"/>
            <a:pathLst>
              <a:path w="1488515" h="1028429">
                <a:moveTo>
                  <a:pt x="0" y="0"/>
                </a:moveTo>
                <a:lnTo>
                  <a:pt x="1488515" y="0"/>
                </a:lnTo>
                <a:lnTo>
                  <a:pt x="1488515" y="1028429"/>
                </a:lnTo>
                <a:lnTo>
                  <a:pt x="0" y="10284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a:extLst>
              <a:ext uri="{FF2B5EF4-FFF2-40B4-BE49-F238E27FC236}">
                <a16:creationId xmlns:a16="http://schemas.microsoft.com/office/drawing/2014/main" id="{15828656-96FB-F5B7-5CCB-215CC5BBD142}"/>
              </a:ext>
            </a:extLst>
          </p:cNvPr>
          <p:cNvSpPr/>
          <p:nvPr/>
        </p:nvSpPr>
        <p:spPr>
          <a:xfrm flipV="1">
            <a:off x="2440702" y="6753031"/>
            <a:ext cx="1706419" cy="1715778"/>
          </a:xfrm>
          <a:custGeom>
            <a:avLst/>
            <a:gdLst/>
            <a:ahLst/>
            <a:cxnLst/>
            <a:rect l="l" t="t" r="r" b="b"/>
            <a:pathLst>
              <a:path w="1706419" h="1715778">
                <a:moveTo>
                  <a:pt x="0" y="1715778"/>
                </a:moveTo>
                <a:lnTo>
                  <a:pt x="1706419" y="1715778"/>
                </a:lnTo>
                <a:lnTo>
                  <a:pt x="1706419" y="0"/>
                </a:lnTo>
                <a:lnTo>
                  <a:pt x="0" y="0"/>
                </a:lnTo>
                <a:lnTo>
                  <a:pt x="0" y="1715778"/>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a:extLst>
              <a:ext uri="{FF2B5EF4-FFF2-40B4-BE49-F238E27FC236}">
                <a16:creationId xmlns:a16="http://schemas.microsoft.com/office/drawing/2014/main" id="{8D642EA7-911D-BA80-DE8A-23A7B486989E}"/>
              </a:ext>
            </a:extLst>
          </p:cNvPr>
          <p:cNvSpPr/>
          <p:nvPr/>
        </p:nvSpPr>
        <p:spPr>
          <a:xfrm rot="-10800000" flipV="1">
            <a:off x="14196481" y="1774019"/>
            <a:ext cx="1706419" cy="1715778"/>
          </a:xfrm>
          <a:custGeom>
            <a:avLst/>
            <a:gdLst/>
            <a:ahLst/>
            <a:cxnLst/>
            <a:rect l="l" t="t" r="r" b="b"/>
            <a:pathLst>
              <a:path w="1706419" h="1715778">
                <a:moveTo>
                  <a:pt x="0" y="1715778"/>
                </a:moveTo>
                <a:lnTo>
                  <a:pt x="1706419" y="1715778"/>
                </a:lnTo>
                <a:lnTo>
                  <a:pt x="1706419" y="0"/>
                </a:lnTo>
                <a:lnTo>
                  <a:pt x="0" y="0"/>
                </a:lnTo>
                <a:lnTo>
                  <a:pt x="0" y="1715778"/>
                </a:lnTo>
                <a:close/>
              </a:path>
            </a:pathLst>
          </a:custGeom>
          <a:blipFill>
            <a:blip r:embed="rId5">
              <a:extLst>
                <a:ext uri="{96DAC541-7B7A-43D3-8B79-37D633B846F1}">
                  <asvg:svgBlip xmlns:asvg="http://schemas.microsoft.com/office/drawing/2016/SVG/main" r:embed="rId6"/>
                </a:ext>
              </a:extLst>
            </a:blip>
            <a:stretch>
              <a:fillRect/>
            </a:stretch>
          </a:blipFill>
        </p:spPr>
      </p:sp>
      <p:pic>
        <p:nvPicPr>
          <p:cNvPr id="10" name="Picture 9">
            <a:extLst>
              <a:ext uri="{FF2B5EF4-FFF2-40B4-BE49-F238E27FC236}">
                <a16:creationId xmlns:a16="http://schemas.microsoft.com/office/drawing/2014/main" id="{96902AF9-1E6D-87CF-AC61-A932BF399B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6800" y="822909"/>
            <a:ext cx="15696322" cy="8641181"/>
          </a:xfrm>
          <a:prstGeom prst="rect">
            <a:avLst/>
          </a:prstGeom>
        </p:spPr>
      </p:pic>
    </p:spTree>
    <p:extLst>
      <p:ext uri="{BB962C8B-B14F-4D97-AF65-F5344CB8AC3E}">
        <p14:creationId xmlns:p14="http://schemas.microsoft.com/office/powerpoint/2010/main" val="203428689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2834E-189C-AD25-9CF4-0F12F65EAD8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0DA3DB4-D3D9-2EA8-E83F-AB69F825A665}"/>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a:extLst>
              <a:ext uri="{FF2B5EF4-FFF2-40B4-BE49-F238E27FC236}">
                <a16:creationId xmlns:a16="http://schemas.microsoft.com/office/drawing/2014/main" id="{8C6B22F6-6D83-DC7D-2DA1-DB7FE7D993BA}"/>
              </a:ext>
            </a:extLst>
          </p:cNvPr>
          <p:cNvGrpSpPr/>
          <p:nvPr/>
        </p:nvGrpSpPr>
        <p:grpSpPr>
          <a:xfrm rot="303597">
            <a:off x="-2991714" y="-1369417"/>
            <a:ext cx="23937768" cy="12701636"/>
            <a:chOff x="455499" y="1276491"/>
            <a:chExt cx="31917024" cy="16935514"/>
          </a:xfrm>
        </p:grpSpPr>
        <p:sp>
          <p:nvSpPr>
            <p:cNvPr id="4" name="Freeform 4">
              <a:extLst>
                <a:ext uri="{FF2B5EF4-FFF2-40B4-BE49-F238E27FC236}">
                  <a16:creationId xmlns:a16="http://schemas.microsoft.com/office/drawing/2014/main" id="{F870CC29-4106-DB50-B1AD-3CF1A0CCF98F}"/>
                </a:ext>
              </a:extLst>
            </p:cNvPr>
            <p:cNvSpPr/>
            <p:nvPr/>
          </p:nvSpPr>
          <p:spPr>
            <a:xfrm rot="-278853">
              <a:off x="893091" y="6650818"/>
              <a:ext cx="31479432" cy="11561187"/>
            </a:xfrm>
            <a:custGeom>
              <a:avLst/>
              <a:gdLst/>
              <a:ahLst/>
              <a:cxnLst/>
              <a:rect l="l" t="t" r="r" b="b"/>
              <a:pathLst>
                <a:path w="31479432" h="11561187">
                  <a:moveTo>
                    <a:pt x="0" y="0"/>
                  </a:moveTo>
                  <a:lnTo>
                    <a:pt x="31479432" y="0"/>
                  </a:lnTo>
                  <a:lnTo>
                    <a:pt x="31479432" y="11561186"/>
                  </a:lnTo>
                  <a:lnTo>
                    <a:pt x="0" y="11561186"/>
                  </a:lnTo>
                  <a:lnTo>
                    <a:pt x="0" y="0"/>
                  </a:lnTo>
                  <a:close/>
                </a:path>
              </a:pathLst>
            </a:custGeom>
            <a:blipFill>
              <a:blip r:embed="rId3"/>
              <a:stretch>
                <a:fillRect l="-33561" r="-39267"/>
              </a:stretch>
            </a:blipFill>
          </p:spPr>
        </p:sp>
        <p:sp>
          <p:nvSpPr>
            <p:cNvPr id="5" name="Freeform 5">
              <a:extLst>
                <a:ext uri="{FF2B5EF4-FFF2-40B4-BE49-F238E27FC236}">
                  <a16:creationId xmlns:a16="http://schemas.microsoft.com/office/drawing/2014/main" id="{FF760F4B-0C8B-9758-9B17-E816AB9216D2}"/>
                </a:ext>
              </a:extLst>
            </p:cNvPr>
            <p:cNvSpPr/>
            <p:nvPr/>
          </p:nvSpPr>
          <p:spPr>
            <a:xfrm rot="10516286">
              <a:off x="455499" y="1276491"/>
              <a:ext cx="31479432" cy="12350808"/>
            </a:xfrm>
            <a:custGeom>
              <a:avLst/>
              <a:gdLst/>
              <a:ahLst/>
              <a:cxnLst/>
              <a:rect l="l" t="t" r="r" b="b"/>
              <a:pathLst>
                <a:path w="31479432" h="11561187">
                  <a:moveTo>
                    <a:pt x="0" y="0"/>
                  </a:moveTo>
                  <a:lnTo>
                    <a:pt x="31479433" y="0"/>
                  </a:lnTo>
                  <a:lnTo>
                    <a:pt x="31479433" y="11561186"/>
                  </a:lnTo>
                  <a:lnTo>
                    <a:pt x="0" y="11561186"/>
                  </a:lnTo>
                  <a:lnTo>
                    <a:pt x="0" y="0"/>
                  </a:lnTo>
                  <a:close/>
                </a:path>
              </a:pathLst>
            </a:custGeom>
            <a:blipFill>
              <a:blip r:embed="rId3"/>
              <a:stretch>
                <a:fillRect l="-33561" r="-39267"/>
              </a:stretch>
            </a:blipFill>
          </p:spPr>
        </p:sp>
      </p:grpSp>
      <p:sp>
        <p:nvSpPr>
          <p:cNvPr id="11" name="Freeform 11">
            <a:extLst>
              <a:ext uri="{FF2B5EF4-FFF2-40B4-BE49-F238E27FC236}">
                <a16:creationId xmlns:a16="http://schemas.microsoft.com/office/drawing/2014/main" id="{4BA09EB1-E1AB-CD46-B41B-D44CBA5D184E}"/>
              </a:ext>
            </a:extLst>
          </p:cNvPr>
          <p:cNvSpPr/>
          <p:nvPr/>
        </p:nvSpPr>
        <p:spPr>
          <a:xfrm rot="642428">
            <a:off x="13738099" y="1966735"/>
            <a:ext cx="1445959" cy="2073059"/>
          </a:xfrm>
          <a:custGeom>
            <a:avLst/>
            <a:gdLst/>
            <a:ahLst/>
            <a:cxnLst/>
            <a:rect l="l" t="t" r="r" b="b"/>
            <a:pathLst>
              <a:path w="1445959" h="2073059">
                <a:moveTo>
                  <a:pt x="0" y="0"/>
                </a:moveTo>
                <a:lnTo>
                  <a:pt x="1445959" y="0"/>
                </a:lnTo>
                <a:lnTo>
                  <a:pt x="1445959" y="2073059"/>
                </a:lnTo>
                <a:lnTo>
                  <a:pt x="0" y="2073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D8847044-EFB5-0983-D43A-28D3B9B9262F}"/>
              </a:ext>
            </a:extLst>
          </p:cNvPr>
          <p:cNvSpPr/>
          <p:nvPr/>
        </p:nvSpPr>
        <p:spPr>
          <a:xfrm rot="8630884" flipH="1" flipV="1">
            <a:off x="1411385" y="1644315"/>
            <a:ext cx="3190678" cy="3381258"/>
          </a:xfrm>
          <a:custGeom>
            <a:avLst/>
            <a:gdLst/>
            <a:ahLst/>
            <a:cxnLst/>
            <a:rect l="l" t="t" r="r" b="b"/>
            <a:pathLst>
              <a:path w="3190678" h="3381258">
                <a:moveTo>
                  <a:pt x="3190678" y="3381258"/>
                </a:moveTo>
                <a:lnTo>
                  <a:pt x="0" y="3381258"/>
                </a:lnTo>
                <a:lnTo>
                  <a:pt x="0" y="0"/>
                </a:lnTo>
                <a:lnTo>
                  <a:pt x="3190678" y="0"/>
                </a:lnTo>
                <a:lnTo>
                  <a:pt x="3190678" y="33812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a:extLst>
              <a:ext uri="{FF2B5EF4-FFF2-40B4-BE49-F238E27FC236}">
                <a16:creationId xmlns:a16="http://schemas.microsoft.com/office/drawing/2014/main" id="{CD76AA37-2B09-0C1A-813C-F94DC8F0ACE9}"/>
              </a:ext>
            </a:extLst>
          </p:cNvPr>
          <p:cNvSpPr/>
          <p:nvPr/>
        </p:nvSpPr>
        <p:spPr>
          <a:xfrm rot="-1211391">
            <a:off x="15857317" y="3134075"/>
            <a:ext cx="1017835" cy="1459261"/>
          </a:xfrm>
          <a:custGeom>
            <a:avLst/>
            <a:gdLst/>
            <a:ahLst/>
            <a:cxnLst/>
            <a:rect l="l" t="t" r="r" b="b"/>
            <a:pathLst>
              <a:path w="1017835" h="1459261">
                <a:moveTo>
                  <a:pt x="0" y="0"/>
                </a:moveTo>
                <a:lnTo>
                  <a:pt x="1017835" y="0"/>
                </a:lnTo>
                <a:lnTo>
                  <a:pt x="1017835" y="1459262"/>
                </a:lnTo>
                <a:lnTo>
                  <a:pt x="0" y="1459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itle 15">
            <a:extLst>
              <a:ext uri="{FF2B5EF4-FFF2-40B4-BE49-F238E27FC236}">
                <a16:creationId xmlns:a16="http://schemas.microsoft.com/office/drawing/2014/main" id="{48A5316E-921E-059A-2189-EC5776C857D1}"/>
              </a:ext>
            </a:extLst>
          </p:cNvPr>
          <p:cNvSpPr>
            <a:spLocks noGrp="1"/>
          </p:cNvSpPr>
          <p:nvPr>
            <p:ph type="title"/>
          </p:nvPr>
        </p:nvSpPr>
        <p:spPr>
          <a:xfrm>
            <a:off x="1905000" y="1276805"/>
            <a:ext cx="15468600" cy="1688262"/>
          </a:xfrm>
        </p:spPr>
        <p:txBody>
          <a:bodyPr>
            <a:normAutofit fontScale="90000"/>
          </a:bodyPr>
          <a:lstStyle/>
          <a:p>
            <a:r>
              <a:rPr lang="en-US" sz="3200" b="1" dirty="0"/>
              <a:t>8. In which quarter of 2020, got the maximum total_sold_quantity? </a:t>
            </a:r>
            <a:br>
              <a:rPr lang="en-US" sz="3200" b="1" dirty="0"/>
            </a:br>
            <a:r>
              <a:rPr lang="en-US" sz="3200" b="1" dirty="0"/>
              <a:t>The final output contains these fields sorted by the total_sold_quantity, </a:t>
            </a:r>
            <a:br>
              <a:rPr lang="en-US" sz="3200" b="1" dirty="0"/>
            </a:br>
            <a:r>
              <a:rPr lang="en-US" sz="3200" b="1" dirty="0"/>
              <a:t>Quarter </a:t>
            </a:r>
            <a:br>
              <a:rPr lang="en-US" sz="3200" b="1" dirty="0"/>
            </a:br>
            <a:r>
              <a:rPr lang="en-US" sz="3200" b="1" dirty="0"/>
              <a:t>total_sold_quantity </a:t>
            </a:r>
            <a:endParaRPr lang="en-IN" sz="3200" b="1" dirty="0"/>
          </a:p>
        </p:txBody>
      </p:sp>
      <p:pic>
        <p:nvPicPr>
          <p:cNvPr id="10" name="Content Placeholder 9">
            <a:extLst>
              <a:ext uri="{FF2B5EF4-FFF2-40B4-BE49-F238E27FC236}">
                <a16:creationId xmlns:a16="http://schemas.microsoft.com/office/drawing/2014/main" id="{47708B0E-F8CF-D4E1-0C31-A038353A8A4C}"/>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101188" y="4891826"/>
            <a:ext cx="6915895" cy="3556124"/>
          </a:xfrm>
        </p:spPr>
      </p:pic>
      <p:pic>
        <p:nvPicPr>
          <p:cNvPr id="15" name="Picture 14">
            <a:extLst>
              <a:ext uri="{FF2B5EF4-FFF2-40B4-BE49-F238E27FC236}">
                <a16:creationId xmlns:a16="http://schemas.microsoft.com/office/drawing/2014/main" id="{4F94626F-55E9-47FC-5F7C-2DF9A16312C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11163" y="4353247"/>
            <a:ext cx="7775649" cy="4399380"/>
          </a:xfrm>
          <a:prstGeom prst="rect">
            <a:avLst/>
          </a:prstGeom>
        </p:spPr>
      </p:pic>
    </p:spTree>
    <p:extLst>
      <p:ext uri="{BB962C8B-B14F-4D97-AF65-F5344CB8AC3E}">
        <p14:creationId xmlns:p14="http://schemas.microsoft.com/office/powerpoint/2010/main" val="108495870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4A2F1-F629-5B21-FBE5-25C21E78A2C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3BE5A9-A0B3-B167-67CD-ECFDE6169452}"/>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a:extLst>
              <a:ext uri="{FF2B5EF4-FFF2-40B4-BE49-F238E27FC236}">
                <a16:creationId xmlns:a16="http://schemas.microsoft.com/office/drawing/2014/main" id="{B99D41C0-52D4-C52A-BF3C-2D7F187861A2}"/>
              </a:ext>
            </a:extLst>
          </p:cNvPr>
          <p:cNvGrpSpPr/>
          <p:nvPr/>
        </p:nvGrpSpPr>
        <p:grpSpPr>
          <a:xfrm rot="303597">
            <a:off x="-2991714" y="-1369417"/>
            <a:ext cx="23937768" cy="12701636"/>
            <a:chOff x="455499" y="1276491"/>
            <a:chExt cx="31917024" cy="16935514"/>
          </a:xfrm>
        </p:grpSpPr>
        <p:sp>
          <p:nvSpPr>
            <p:cNvPr id="4" name="Freeform 4">
              <a:extLst>
                <a:ext uri="{FF2B5EF4-FFF2-40B4-BE49-F238E27FC236}">
                  <a16:creationId xmlns:a16="http://schemas.microsoft.com/office/drawing/2014/main" id="{2B769B9C-77D6-BC71-56A0-8C14DD985E15}"/>
                </a:ext>
              </a:extLst>
            </p:cNvPr>
            <p:cNvSpPr/>
            <p:nvPr/>
          </p:nvSpPr>
          <p:spPr>
            <a:xfrm rot="-278853">
              <a:off x="893091" y="6650818"/>
              <a:ext cx="31479432" cy="11561187"/>
            </a:xfrm>
            <a:custGeom>
              <a:avLst/>
              <a:gdLst/>
              <a:ahLst/>
              <a:cxnLst/>
              <a:rect l="l" t="t" r="r" b="b"/>
              <a:pathLst>
                <a:path w="31479432" h="11561187">
                  <a:moveTo>
                    <a:pt x="0" y="0"/>
                  </a:moveTo>
                  <a:lnTo>
                    <a:pt x="31479432" y="0"/>
                  </a:lnTo>
                  <a:lnTo>
                    <a:pt x="31479432" y="11561186"/>
                  </a:lnTo>
                  <a:lnTo>
                    <a:pt x="0" y="11561186"/>
                  </a:lnTo>
                  <a:lnTo>
                    <a:pt x="0" y="0"/>
                  </a:lnTo>
                  <a:close/>
                </a:path>
              </a:pathLst>
            </a:custGeom>
            <a:blipFill>
              <a:blip r:embed="rId3"/>
              <a:stretch>
                <a:fillRect l="-33561" r="-39267"/>
              </a:stretch>
            </a:blipFill>
          </p:spPr>
        </p:sp>
        <p:sp>
          <p:nvSpPr>
            <p:cNvPr id="5" name="Freeform 5">
              <a:extLst>
                <a:ext uri="{FF2B5EF4-FFF2-40B4-BE49-F238E27FC236}">
                  <a16:creationId xmlns:a16="http://schemas.microsoft.com/office/drawing/2014/main" id="{075F471B-9B07-2873-810A-6FA2BC0F5286}"/>
                </a:ext>
              </a:extLst>
            </p:cNvPr>
            <p:cNvSpPr/>
            <p:nvPr/>
          </p:nvSpPr>
          <p:spPr>
            <a:xfrm rot="10516286">
              <a:off x="455499" y="1276491"/>
              <a:ext cx="31479432" cy="12350808"/>
            </a:xfrm>
            <a:custGeom>
              <a:avLst/>
              <a:gdLst/>
              <a:ahLst/>
              <a:cxnLst/>
              <a:rect l="l" t="t" r="r" b="b"/>
              <a:pathLst>
                <a:path w="31479432" h="11561187">
                  <a:moveTo>
                    <a:pt x="0" y="0"/>
                  </a:moveTo>
                  <a:lnTo>
                    <a:pt x="31479433" y="0"/>
                  </a:lnTo>
                  <a:lnTo>
                    <a:pt x="31479433" y="11561186"/>
                  </a:lnTo>
                  <a:lnTo>
                    <a:pt x="0" y="11561186"/>
                  </a:lnTo>
                  <a:lnTo>
                    <a:pt x="0" y="0"/>
                  </a:lnTo>
                  <a:close/>
                </a:path>
              </a:pathLst>
            </a:custGeom>
            <a:blipFill>
              <a:blip r:embed="rId3"/>
              <a:stretch>
                <a:fillRect l="-33561" r="-39267"/>
              </a:stretch>
            </a:blipFill>
          </p:spPr>
        </p:sp>
      </p:grpSp>
      <p:sp>
        <p:nvSpPr>
          <p:cNvPr id="11" name="Freeform 11">
            <a:extLst>
              <a:ext uri="{FF2B5EF4-FFF2-40B4-BE49-F238E27FC236}">
                <a16:creationId xmlns:a16="http://schemas.microsoft.com/office/drawing/2014/main" id="{0C9E906A-614C-AD84-FC7D-029EC17CC42F}"/>
              </a:ext>
            </a:extLst>
          </p:cNvPr>
          <p:cNvSpPr/>
          <p:nvPr/>
        </p:nvSpPr>
        <p:spPr>
          <a:xfrm rot="642428">
            <a:off x="13738099" y="1966735"/>
            <a:ext cx="1445959" cy="2073059"/>
          </a:xfrm>
          <a:custGeom>
            <a:avLst/>
            <a:gdLst/>
            <a:ahLst/>
            <a:cxnLst/>
            <a:rect l="l" t="t" r="r" b="b"/>
            <a:pathLst>
              <a:path w="1445959" h="2073059">
                <a:moveTo>
                  <a:pt x="0" y="0"/>
                </a:moveTo>
                <a:lnTo>
                  <a:pt x="1445959" y="0"/>
                </a:lnTo>
                <a:lnTo>
                  <a:pt x="1445959" y="2073059"/>
                </a:lnTo>
                <a:lnTo>
                  <a:pt x="0" y="2073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3B02C37C-B9C4-144D-805B-023C9B0C8D5B}"/>
              </a:ext>
            </a:extLst>
          </p:cNvPr>
          <p:cNvSpPr/>
          <p:nvPr/>
        </p:nvSpPr>
        <p:spPr>
          <a:xfrm rot="8630884" flipH="1" flipV="1">
            <a:off x="1411385" y="1644315"/>
            <a:ext cx="3190678" cy="3381258"/>
          </a:xfrm>
          <a:custGeom>
            <a:avLst/>
            <a:gdLst/>
            <a:ahLst/>
            <a:cxnLst/>
            <a:rect l="l" t="t" r="r" b="b"/>
            <a:pathLst>
              <a:path w="3190678" h="3381258">
                <a:moveTo>
                  <a:pt x="3190678" y="3381258"/>
                </a:moveTo>
                <a:lnTo>
                  <a:pt x="0" y="3381258"/>
                </a:lnTo>
                <a:lnTo>
                  <a:pt x="0" y="0"/>
                </a:lnTo>
                <a:lnTo>
                  <a:pt x="3190678" y="0"/>
                </a:lnTo>
                <a:lnTo>
                  <a:pt x="3190678" y="33812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a:extLst>
              <a:ext uri="{FF2B5EF4-FFF2-40B4-BE49-F238E27FC236}">
                <a16:creationId xmlns:a16="http://schemas.microsoft.com/office/drawing/2014/main" id="{CA517619-AA6B-0BDB-C83B-1BD42912E8B9}"/>
              </a:ext>
            </a:extLst>
          </p:cNvPr>
          <p:cNvSpPr/>
          <p:nvPr/>
        </p:nvSpPr>
        <p:spPr>
          <a:xfrm rot="-1211391">
            <a:off x="15857317" y="3134075"/>
            <a:ext cx="1017835" cy="1459261"/>
          </a:xfrm>
          <a:custGeom>
            <a:avLst/>
            <a:gdLst/>
            <a:ahLst/>
            <a:cxnLst/>
            <a:rect l="l" t="t" r="r" b="b"/>
            <a:pathLst>
              <a:path w="1017835" h="1459261">
                <a:moveTo>
                  <a:pt x="0" y="0"/>
                </a:moveTo>
                <a:lnTo>
                  <a:pt x="1017835" y="0"/>
                </a:lnTo>
                <a:lnTo>
                  <a:pt x="1017835" y="1459262"/>
                </a:lnTo>
                <a:lnTo>
                  <a:pt x="0" y="1459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itle 15">
            <a:extLst>
              <a:ext uri="{FF2B5EF4-FFF2-40B4-BE49-F238E27FC236}">
                <a16:creationId xmlns:a16="http://schemas.microsoft.com/office/drawing/2014/main" id="{72399AED-6737-9609-FBD6-B4A65565A98B}"/>
              </a:ext>
            </a:extLst>
          </p:cNvPr>
          <p:cNvSpPr>
            <a:spLocks noGrp="1"/>
          </p:cNvSpPr>
          <p:nvPr>
            <p:ph type="title"/>
          </p:nvPr>
        </p:nvSpPr>
        <p:spPr>
          <a:xfrm>
            <a:off x="1905000" y="1276805"/>
            <a:ext cx="15468600" cy="1688262"/>
          </a:xfrm>
        </p:spPr>
        <p:txBody>
          <a:bodyPr>
            <a:normAutofit fontScale="90000"/>
          </a:bodyPr>
          <a:lstStyle/>
          <a:p>
            <a:r>
              <a:rPr lang="en-US" sz="3200" b="1" dirty="0"/>
              <a:t>9. Which channel helped to bring more gross sales in the fiscal year 2021 and the percentage of contribution? </a:t>
            </a:r>
            <a:br>
              <a:rPr lang="en-US" sz="3200" b="1" dirty="0"/>
            </a:br>
            <a:r>
              <a:rPr lang="en-US" sz="3200" b="1" dirty="0"/>
              <a:t>The final output contains these fields, </a:t>
            </a:r>
            <a:br>
              <a:rPr lang="en-US" sz="3200" b="1" dirty="0"/>
            </a:br>
            <a:r>
              <a:rPr lang="en-US" sz="3200" b="1" dirty="0"/>
              <a:t>channel </a:t>
            </a:r>
            <a:br>
              <a:rPr lang="en-US" sz="3200" b="1" dirty="0"/>
            </a:br>
            <a:r>
              <a:rPr lang="en-US" sz="3200" b="1" dirty="0"/>
              <a:t>gross_sales_mln </a:t>
            </a:r>
            <a:br>
              <a:rPr lang="en-US" sz="3200" b="1" dirty="0"/>
            </a:br>
            <a:r>
              <a:rPr lang="en-US" sz="3200" b="1" dirty="0"/>
              <a:t>percentage </a:t>
            </a:r>
            <a:endParaRPr lang="en-IN" sz="3200" b="1" dirty="0"/>
          </a:p>
        </p:txBody>
      </p:sp>
      <p:pic>
        <p:nvPicPr>
          <p:cNvPr id="9" name="Content Placeholder 8">
            <a:extLst>
              <a:ext uri="{FF2B5EF4-FFF2-40B4-BE49-F238E27FC236}">
                <a16:creationId xmlns:a16="http://schemas.microsoft.com/office/drawing/2014/main" id="{93121FD0-32FB-50D6-81C2-E0DF4C01F08D}"/>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9008957" y="3978392"/>
            <a:ext cx="9693941" cy="3603508"/>
          </a:xfrm>
        </p:spPr>
      </p:pic>
      <p:pic>
        <p:nvPicPr>
          <p:cNvPr id="15" name="Picture 14">
            <a:extLst>
              <a:ext uri="{FF2B5EF4-FFF2-40B4-BE49-F238E27FC236}">
                <a16:creationId xmlns:a16="http://schemas.microsoft.com/office/drawing/2014/main" id="{D2285D0A-52E4-A526-730C-63D84E5E088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00" y="3978392"/>
            <a:ext cx="7033427" cy="4684319"/>
          </a:xfrm>
          <a:prstGeom prst="rect">
            <a:avLst/>
          </a:prstGeom>
        </p:spPr>
      </p:pic>
    </p:spTree>
    <p:extLst>
      <p:ext uri="{BB962C8B-B14F-4D97-AF65-F5344CB8AC3E}">
        <p14:creationId xmlns:p14="http://schemas.microsoft.com/office/powerpoint/2010/main" val="28253332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DCE97-08F9-CDA9-A59E-6DB324AAAE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820B8BD-BF3A-2E3B-2F13-8CEC058B1150}"/>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a:extLst>
              <a:ext uri="{FF2B5EF4-FFF2-40B4-BE49-F238E27FC236}">
                <a16:creationId xmlns:a16="http://schemas.microsoft.com/office/drawing/2014/main" id="{1F627799-6B00-8335-D3C1-8509E700BAAB}"/>
              </a:ext>
            </a:extLst>
          </p:cNvPr>
          <p:cNvGrpSpPr/>
          <p:nvPr/>
        </p:nvGrpSpPr>
        <p:grpSpPr>
          <a:xfrm rot="303597">
            <a:off x="-2991714" y="-1369417"/>
            <a:ext cx="23937768" cy="12701636"/>
            <a:chOff x="455499" y="1276491"/>
            <a:chExt cx="31917024" cy="16935514"/>
          </a:xfrm>
        </p:grpSpPr>
        <p:sp>
          <p:nvSpPr>
            <p:cNvPr id="4" name="Freeform 4">
              <a:extLst>
                <a:ext uri="{FF2B5EF4-FFF2-40B4-BE49-F238E27FC236}">
                  <a16:creationId xmlns:a16="http://schemas.microsoft.com/office/drawing/2014/main" id="{857DF361-90D7-FD49-9BFC-B3D1437FC70D}"/>
                </a:ext>
              </a:extLst>
            </p:cNvPr>
            <p:cNvSpPr/>
            <p:nvPr/>
          </p:nvSpPr>
          <p:spPr>
            <a:xfrm rot="-278853">
              <a:off x="893091" y="6650818"/>
              <a:ext cx="31479432" cy="11561187"/>
            </a:xfrm>
            <a:custGeom>
              <a:avLst/>
              <a:gdLst/>
              <a:ahLst/>
              <a:cxnLst/>
              <a:rect l="l" t="t" r="r" b="b"/>
              <a:pathLst>
                <a:path w="31479432" h="11561187">
                  <a:moveTo>
                    <a:pt x="0" y="0"/>
                  </a:moveTo>
                  <a:lnTo>
                    <a:pt x="31479432" y="0"/>
                  </a:lnTo>
                  <a:lnTo>
                    <a:pt x="31479432" y="11561186"/>
                  </a:lnTo>
                  <a:lnTo>
                    <a:pt x="0" y="11561186"/>
                  </a:lnTo>
                  <a:lnTo>
                    <a:pt x="0" y="0"/>
                  </a:lnTo>
                  <a:close/>
                </a:path>
              </a:pathLst>
            </a:custGeom>
            <a:blipFill>
              <a:blip r:embed="rId3"/>
              <a:stretch>
                <a:fillRect l="-33561" r="-39267"/>
              </a:stretch>
            </a:blipFill>
          </p:spPr>
        </p:sp>
        <p:sp>
          <p:nvSpPr>
            <p:cNvPr id="5" name="Freeform 5">
              <a:extLst>
                <a:ext uri="{FF2B5EF4-FFF2-40B4-BE49-F238E27FC236}">
                  <a16:creationId xmlns:a16="http://schemas.microsoft.com/office/drawing/2014/main" id="{5180CD7A-9132-7D0A-431F-E38317B63F69}"/>
                </a:ext>
              </a:extLst>
            </p:cNvPr>
            <p:cNvSpPr/>
            <p:nvPr/>
          </p:nvSpPr>
          <p:spPr>
            <a:xfrm rot="10516286">
              <a:off x="455499" y="1276491"/>
              <a:ext cx="31479432" cy="12350808"/>
            </a:xfrm>
            <a:custGeom>
              <a:avLst/>
              <a:gdLst/>
              <a:ahLst/>
              <a:cxnLst/>
              <a:rect l="l" t="t" r="r" b="b"/>
              <a:pathLst>
                <a:path w="31479432" h="11561187">
                  <a:moveTo>
                    <a:pt x="0" y="0"/>
                  </a:moveTo>
                  <a:lnTo>
                    <a:pt x="31479433" y="0"/>
                  </a:lnTo>
                  <a:lnTo>
                    <a:pt x="31479433" y="11561186"/>
                  </a:lnTo>
                  <a:lnTo>
                    <a:pt x="0" y="11561186"/>
                  </a:lnTo>
                  <a:lnTo>
                    <a:pt x="0" y="0"/>
                  </a:lnTo>
                  <a:close/>
                </a:path>
              </a:pathLst>
            </a:custGeom>
            <a:blipFill>
              <a:blip r:embed="rId3"/>
              <a:stretch>
                <a:fillRect l="-33561" r="-39267"/>
              </a:stretch>
            </a:blipFill>
          </p:spPr>
        </p:sp>
      </p:grpSp>
      <p:sp>
        <p:nvSpPr>
          <p:cNvPr id="11" name="Freeform 11">
            <a:extLst>
              <a:ext uri="{FF2B5EF4-FFF2-40B4-BE49-F238E27FC236}">
                <a16:creationId xmlns:a16="http://schemas.microsoft.com/office/drawing/2014/main" id="{06AD88E3-AA14-1A57-D615-26DFC2CDC633}"/>
              </a:ext>
            </a:extLst>
          </p:cNvPr>
          <p:cNvSpPr/>
          <p:nvPr/>
        </p:nvSpPr>
        <p:spPr>
          <a:xfrm rot="642428">
            <a:off x="13738099" y="1966735"/>
            <a:ext cx="1445959" cy="2073059"/>
          </a:xfrm>
          <a:custGeom>
            <a:avLst/>
            <a:gdLst/>
            <a:ahLst/>
            <a:cxnLst/>
            <a:rect l="l" t="t" r="r" b="b"/>
            <a:pathLst>
              <a:path w="1445959" h="2073059">
                <a:moveTo>
                  <a:pt x="0" y="0"/>
                </a:moveTo>
                <a:lnTo>
                  <a:pt x="1445959" y="0"/>
                </a:lnTo>
                <a:lnTo>
                  <a:pt x="1445959" y="2073059"/>
                </a:lnTo>
                <a:lnTo>
                  <a:pt x="0" y="2073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56456A7A-93DB-E33E-80F7-D4B242FC6D3C}"/>
              </a:ext>
            </a:extLst>
          </p:cNvPr>
          <p:cNvSpPr/>
          <p:nvPr/>
        </p:nvSpPr>
        <p:spPr>
          <a:xfrm rot="8630884" flipH="1" flipV="1">
            <a:off x="1411385" y="1644315"/>
            <a:ext cx="3190678" cy="3381258"/>
          </a:xfrm>
          <a:custGeom>
            <a:avLst/>
            <a:gdLst/>
            <a:ahLst/>
            <a:cxnLst/>
            <a:rect l="l" t="t" r="r" b="b"/>
            <a:pathLst>
              <a:path w="3190678" h="3381258">
                <a:moveTo>
                  <a:pt x="3190678" y="3381258"/>
                </a:moveTo>
                <a:lnTo>
                  <a:pt x="0" y="3381258"/>
                </a:lnTo>
                <a:lnTo>
                  <a:pt x="0" y="0"/>
                </a:lnTo>
                <a:lnTo>
                  <a:pt x="3190678" y="0"/>
                </a:lnTo>
                <a:lnTo>
                  <a:pt x="3190678" y="33812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a:extLst>
              <a:ext uri="{FF2B5EF4-FFF2-40B4-BE49-F238E27FC236}">
                <a16:creationId xmlns:a16="http://schemas.microsoft.com/office/drawing/2014/main" id="{D3B7432A-FB1F-70F0-CCED-7442A30C634F}"/>
              </a:ext>
            </a:extLst>
          </p:cNvPr>
          <p:cNvSpPr/>
          <p:nvPr/>
        </p:nvSpPr>
        <p:spPr>
          <a:xfrm rot="-1211391">
            <a:off x="15857317" y="3134075"/>
            <a:ext cx="1017835" cy="1459261"/>
          </a:xfrm>
          <a:custGeom>
            <a:avLst/>
            <a:gdLst/>
            <a:ahLst/>
            <a:cxnLst/>
            <a:rect l="l" t="t" r="r" b="b"/>
            <a:pathLst>
              <a:path w="1017835" h="1459261">
                <a:moveTo>
                  <a:pt x="0" y="0"/>
                </a:moveTo>
                <a:lnTo>
                  <a:pt x="1017835" y="0"/>
                </a:lnTo>
                <a:lnTo>
                  <a:pt x="1017835" y="1459262"/>
                </a:lnTo>
                <a:lnTo>
                  <a:pt x="0" y="1459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itle 15">
            <a:extLst>
              <a:ext uri="{FF2B5EF4-FFF2-40B4-BE49-F238E27FC236}">
                <a16:creationId xmlns:a16="http://schemas.microsoft.com/office/drawing/2014/main" id="{A2EEC131-4395-2944-F16B-FC89B23B2BD9}"/>
              </a:ext>
            </a:extLst>
          </p:cNvPr>
          <p:cNvSpPr>
            <a:spLocks noGrp="1"/>
          </p:cNvSpPr>
          <p:nvPr>
            <p:ph type="title"/>
          </p:nvPr>
        </p:nvSpPr>
        <p:spPr>
          <a:xfrm>
            <a:off x="-1837" y="876300"/>
            <a:ext cx="17832637" cy="2088767"/>
          </a:xfrm>
        </p:spPr>
        <p:txBody>
          <a:bodyPr>
            <a:normAutofit fontScale="90000"/>
          </a:bodyPr>
          <a:lstStyle/>
          <a:p>
            <a:r>
              <a:rPr lang="en-US" sz="3600" b="1" dirty="0"/>
              <a:t>10. Get the Top 3 products in each division that have a high total_sold_quantity in the fiscal_year 2021? </a:t>
            </a:r>
            <a:br>
              <a:rPr lang="en-US" sz="3600" b="1" dirty="0"/>
            </a:br>
            <a:r>
              <a:rPr lang="en-US" sz="3600" b="1" dirty="0"/>
              <a:t>The final output contains these fields, </a:t>
            </a:r>
            <a:br>
              <a:rPr lang="en-US" sz="3600" b="1" dirty="0"/>
            </a:br>
            <a:r>
              <a:rPr lang="en-US" sz="3600" b="1" dirty="0"/>
              <a:t>division </a:t>
            </a:r>
            <a:br>
              <a:rPr lang="en-US" sz="3600" b="1" dirty="0"/>
            </a:br>
            <a:r>
              <a:rPr lang="en-US" sz="3600" b="1" dirty="0"/>
              <a:t>product_code </a:t>
            </a:r>
            <a:br>
              <a:rPr lang="en-US" sz="3200" b="1" dirty="0"/>
            </a:br>
            <a:r>
              <a:rPr lang="en-US" sz="3600" b="1" dirty="0"/>
              <a:t>product </a:t>
            </a:r>
            <a:br>
              <a:rPr lang="en-US" sz="3600" b="1" dirty="0"/>
            </a:br>
            <a:r>
              <a:rPr lang="en-US" sz="3600" b="1" dirty="0"/>
              <a:t>total_sold_quantity </a:t>
            </a:r>
            <a:br>
              <a:rPr lang="en-US" sz="3600" b="1" dirty="0"/>
            </a:br>
            <a:r>
              <a:rPr lang="en-US" sz="3600" b="1" dirty="0"/>
              <a:t>rank_order  </a:t>
            </a:r>
            <a:endParaRPr lang="en-IN" sz="3600" b="1" dirty="0"/>
          </a:p>
        </p:txBody>
      </p:sp>
      <p:pic>
        <p:nvPicPr>
          <p:cNvPr id="10" name="Content Placeholder 9">
            <a:extLst>
              <a:ext uri="{FF2B5EF4-FFF2-40B4-BE49-F238E27FC236}">
                <a16:creationId xmlns:a16="http://schemas.microsoft.com/office/drawing/2014/main" id="{FAACD8D5-4132-506E-DA95-96352CA93650}"/>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2514600" y="4431619"/>
            <a:ext cx="15429442" cy="4497883"/>
          </a:xfrm>
        </p:spPr>
      </p:pic>
    </p:spTree>
    <p:extLst>
      <p:ext uri="{BB962C8B-B14F-4D97-AF65-F5344CB8AC3E}">
        <p14:creationId xmlns:p14="http://schemas.microsoft.com/office/powerpoint/2010/main" val="47864794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sp>
        <p:nvSpPr>
          <p:cNvPr id="3" name="TextBox 3"/>
          <p:cNvSpPr txBox="1"/>
          <p:nvPr/>
        </p:nvSpPr>
        <p:spPr>
          <a:xfrm>
            <a:off x="6229935" y="4715569"/>
            <a:ext cx="5861950" cy="2440861"/>
          </a:xfrm>
          <a:prstGeom prst="rect">
            <a:avLst/>
          </a:prstGeom>
        </p:spPr>
        <p:txBody>
          <a:bodyPr lIns="0" tIns="0" rIns="0" bIns="0" rtlCol="0" anchor="t">
            <a:spAutoFit/>
          </a:bodyPr>
          <a:lstStyle/>
          <a:p>
            <a:pPr algn="ctr">
              <a:lnSpc>
                <a:spcPts val="3236"/>
              </a:lnSpc>
            </a:pPr>
            <a:r>
              <a:rPr lang="en-US" sz="2400" b="0" i="0" dirty="0">
                <a:solidFill>
                  <a:srgbClr val="0D0D0D"/>
                </a:solidFill>
                <a:effectLst/>
                <a:latin typeface="Söhne"/>
              </a:rPr>
              <a:t>In conclusion, SQL analysis is a powerful tool for uncovering actionable insights in business data. By asking the right questions and leveraging SQL queries effectively, we can drive informed decision-making and improve business outcomes.</a:t>
            </a:r>
            <a:endParaRPr lang="en-US" sz="2186" dirty="0">
              <a:solidFill>
                <a:srgbClr val="000000"/>
              </a:solidFill>
              <a:latin typeface="Manjari Semi-Bold"/>
            </a:endParaRPr>
          </a:p>
        </p:txBody>
      </p:sp>
      <p:grpSp>
        <p:nvGrpSpPr>
          <p:cNvPr id="4" name="Group 4"/>
          <p:cNvGrpSpPr/>
          <p:nvPr/>
        </p:nvGrpSpPr>
        <p:grpSpPr>
          <a:xfrm rot="303597">
            <a:off x="5464545" y="489335"/>
            <a:ext cx="7358909" cy="4369301"/>
            <a:chOff x="0" y="0"/>
            <a:chExt cx="9811879" cy="5825734"/>
          </a:xfrm>
        </p:grpSpPr>
        <p:sp>
          <p:nvSpPr>
            <p:cNvPr id="5" name="Freeform 5"/>
            <p:cNvSpPr/>
            <p:nvPr/>
          </p:nvSpPr>
          <p:spPr>
            <a:xfrm rot="-278853">
              <a:off x="267250" y="1990201"/>
              <a:ext cx="9419956" cy="3459588"/>
            </a:xfrm>
            <a:custGeom>
              <a:avLst/>
              <a:gdLst/>
              <a:ahLst/>
              <a:cxnLst/>
              <a:rect l="l" t="t" r="r" b="b"/>
              <a:pathLst>
                <a:path w="9419956" h="3459588">
                  <a:moveTo>
                    <a:pt x="0" y="0"/>
                  </a:moveTo>
                  <a:lnTo>
                    <a:pt x="9419957" y="0"/>
                  </a:lnTo>
                  <a:lnTo>
                    <a:pt x="9419957" y="3459589"/>
                  </a:lnTo>
                  <a:lnTo>
                    <a:pt x="0" y="3459589"/>
                  </a:lnTo>
                  <a:lnTo>
                    <a:pt x="0" y="0"/>
                  </a:lnTo>
                  <a:close/>
                </a:path>
              </a:pathLst>
            </a:custGeom>
            <a:blipFill>
              <a:blip r:embed="rId3"/>
              <a:stretch>
                <a:fillRect l="-33561" r="-39267"/>
              </a:stretch>
            </a:blipFill>
          </p:spPr>
        </p:sp>
        <p:sp>
          <p:nvSpPr>
            <p:cNvPr id="6" name="Freeform 6"/>
            <p:cNvSpPr/>
            <p:nvPr/>
          </p:nvSpPr>
          <p:spPr>
            <a:xfrm rot="10516286">
              <a:off x="126565" y="382381"/>
              <a:ext cx="9419956" cy="3459588"/>
            </a:xfrm>
            <a:custGeom>
              <a:avLst/>
              <a:gdLst/>
              <a:ahLst/>
              <a:cxnLst/>
              <a:rect l="l" t="t" r="r" b="b"/>
              <a:pathLst>
                <a:path w="9419956" h="3459588">
                  <a:moveTo>
                    <a:pt x="0" y="0"/>
                  </a:moveTo>
                  <a:lnTo>
                    <a:pt x="9419957" y="0"/>
                  </a:lnTo>
                  <a:lnTo>
                    <a:pt x="9419957" y="3459588"/>
                  </a:lnTo>
                  <a:lnTo>
                    <a:pt x="0" y="3459588"/>
                  </a:lnTo>
                  <a:lnTo>
                    <a:pt x="0" y="0"/>
                  </a:lnTo>
                  <a:close/>
                </a:path>
              </a:pathLst>
            </a:custGeom>
            <a:blipFill>
              <a:blip r:embed="rId3"/>
              <a:stretch>
                <a:fillRect l="-33561" r="-39267"/>
              </a:stretch>
            </a:blipFill>
          </p:spPr>
        </p:sp>
      </p:grpSp>
      <p:sp>
        <p:nvSpPr>
          <p:cNvPr id="7" name="TextBox 7"/>
          <p:cNvSpPr txBox="1"/>
          <p:nvPr/>
        </p:nvSpPr>
        <p:spPr>
          <a:xfrm rot="7990">
            <a:off x="5792869" y="1921946"/>
            <a:ext cx="6702261" cy="1732678"/>
          </a:xfrm>
          <a:prstGeom prst="rect">
            <a:avLst/>
          </a:prstGeom>
        </p:spPr>
        <p:txBody>
          <a:bodyPr lIns="0" tIns="0" rIns="0" bIns="0" rtlCol="0" anchor="t">
            <a:spAutoFit/>
          </a:bodyPr>
          <a:lstStyle/>
          <a:p>
            <a:pPr algn="ctr">
              <a:lnSpc>
                <a:spcPts val="12891"/>
              </a:lnSpc>
            </a:pPr>
            <a:r>
              <a:rPr lang="en-US" sz="12891" spc="683" dirty="0">
                <a:solidFill>
                  <a:srgbClr val="000000"/>
                </a:solidFill>
                <a:latin typeface="Better Together Condensed"/>
              </a:rPr>
              <a:t>Conclusion</a:t>
            </a:r>
          </a:p>
        </p:txBody>
      </p:sp>
      <p:sp>
        <p:nvSpPr>
          <p:cNvPr id="17" name="Freeform 17"/>
          <p:cNvSpPr/>
          <p:nvPr/>
        </p:nvSpPr>
        <p:spPr>
          <a:xfrm rot="5139065" flipH="1">
            <a:off x="14303888" y="1074586"/>
            <a:ext cx="1681412" cy="2619764"/>
          </a:xfrm>
          <a:custGeom>
            <a:avLst/>
            <a:gdLst/>
            <a:ahLst/>
            <a:cxnLst/>
            <a:rect l="l" t="t" r="r" b="b"/>
            <a:pathLst>
              <a:path w="1681412" h="2619764">
                <a:moveTo>
                  <a:pt x="1681412" y="0"/>
                </a:moveTo>
                <a:lnTo>
                  <a:pt x="0" y="0"/>
                </a:lnTo>
                <a:lnTo>
                  <a:pt x="0" y="2619763"/>
                </a:lnTo>
                <a:lnTo>
                  <a:pt x="1681412" y="2619763"/>
                </a:lnTo>
                <a:lnTo>
                  <a:pt x="1681412"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rot="5135565">
            <a:off x="15473251" y="4582064"/>
            <a:ext cx="1049040" cy="955580"/>
          </a:xfrm>
          <a:custGeom>
            <a:avLst/>
            <a:gdLst/>
            <a:ahLst/>
            <a:cxnLst/>
            <a:rect l="l" t="t" r="r" b="b"/>
            <a:pathLst>
              <a:path w="1049040" h="955580">
                <a:moveTo>
                  <a:pt x="0" y="0"/>
                </a:moveTo>
                <a:lnTo>
                  <a:pt x="1049040" y="0"/>
                </a:lnTo>
                <a:lnTo>
                  <a:pt x="1049040" y="955580"/>
                </a:lnTo>
                <a:lnTo>
                  <a:pt x="0" y="9555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9" name="Freeform 19"/>
          <p:cNvSpPr/>
          <p:nvPr/>
        </p:nvSpPr>
        <p:spPr>
          <a:xfrm rot="1849113">
            <a:off x="1848241" y="4644991"/>
            <a:ext cx="934711" cy="1340087"/>
          </a:xfrm>
          <a:custGeom>
            <a:avLst/>
            <a:gdLst/>
            <a:ahLst/>
            <a:cxnLst/>
            <a:rect l="l" t="t" r="r" b="b"/>
            <a:pathLst>
              <a:path w="934711" h="1340087">
                <a:moveTo>
                  <a:pt x="0" y="0"/>
                </a:moveTo>
                <a:lnTo>
                  <a:pt x="934711" y="0"/>
                </a:lnTo>
                <a:lnTo>
                  <a:pt x="934711" y="1340088"/>
                </a:lnTo>
                <a:lnTo>
                  <a:pt x="0" y="134008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rot="-4905700">
            <a:off x="2518848" y="1156697"/>
            <a:ext cx="1681412" cy="2619764"/>
          </a:xfrm>
          <a:custGeom>
            <a:avLst/>
            <a:gdLst/>
            <a:ahLst/>
            <a:cxnLst/>
            <a:rect l="l" t="t" r="r" b="b"/>
            <a:pathLst>
              <a:path w="1681412" h="2619764">
                <a:moveTo>
                  <a:pt x="0" y="0"/>
                </a:moveTo>
                <a:lnTo>
                  <a:pt x="1681412" y="0"/>
                </a:lnTo>
                <a:lnTo>
                  <a:pt x="1681412" y="2619763"/>
                </a:lnTo>
                <a:lnTo>
                  <a:pt x="0" y="261976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p:cNvGrpSpPr/>
          <p:nvPr/>
        </p:nvGrpSpPr>
        <p:grpSpPr>
          <a:xfrm rot="303597">
            <a:off x="2551234" y="1362817"/>
            <a:ext cx="13073094" cy="7762058"/>
            <a:chOff x="0" y="0"/>
            <a:chExt cx="17430793" cy="10349411"/>
          </a:xfrm>
        </p:grpSpPr>
        <p:sp>
          <p:nvSpPr>
            <p:cNvPr id="4" name="Freeform 4"/>
            <p:cNvSpPr/>
            <p:nvPr/>
          </p:nvSpPr>
          <p:spPr>
            <a:xfrm rot="-278853">
              <a:off x="474769" y="3535591"/>
              <a:ext cx="16734543" cy="6145955"/>
            </a:xfrm>
            <a:custGeom>
              <a:avLst/>
              <a:gdLst/>
              <a:ahLst/>
              <a:cxnLst/>
              <a:rect l="l" t="t" r="r" b="b"/>
              <a:pathLst>
                <a:path w="16734543" h="6145955">
                  <a:moveTo>
                    <a:pt x="0" y="0"/>
                  </a:moveTo>
                  <a:lnTo>
                    <a:pt x="16734544" y="0"/>
                  </a:lnTo>
                  <a:lnTo>
                    <a:pt x="16734544" y="6145955"/>
                  </a:lnTo>
                  <a:lnTo>
                    <a:pt x="0" y="6145955"/>
                  </a:lnTo>
                  <a:lnTo>
                    <a:pt x="0" y="0"/>
                  </a:lnTo>
                  <a:close/>
                </a:path>
              </a:pathLst>
            </a:custGeom>
            <a:blipFill>
              <a:blip r:embed="rId3"/>
              <a:stretch>
                <a:fillRect l="-33561" r="-39267"/>
              </a:stretch>
            </a:blipFill>
          </p:spPr>
        </p:sp>
        <p:sp>
          <p:nvSpPr>
            <p:cNvPr id="5" name="Freeform 5"/>
            <p:cNvSpPr/>
            <p:nvPr/>
          </p:nvSpPr>
          <p:spPr>
            <a:xfrm rot="10516286">
              <a:off x="224843" y="679299"/>
              <a:ext cx="16734543" cy="6145955"/>
            </a:xfrm>
            <a:custGeom>
              <a:avLst/>
              <a:gdLst/>
              <a:ahLst/>
              <a:cxnLst/>
              <a:rect l="l" t="t" r="r" b="b"/>
              <a:pathLst>
                <a:path w="16734543" h="6145955">
                  <a:moveTo>
                    <a:pt x="0" y="0"/>
                  </a:moveTo>
                  <a:lnTo>
                    <a:pt x="16734543" y="0"/>
                  </a:lnTo>
                  <a:lnTo>
                    <a:pt x="16734543" y="6145955"/>
                  </a:lnTo>
                  <a:lnTo>
                    <a:pt x="0" y="6145955"/>
                  </a:lnTo>
                  <a:lnTo>
                    <a:pt x="0" y="0"/>
                  </a:lnTo>
                  <a:close/>
                </a:path>
              </a:pathLst>
            </a:custGeom>
            <a:blipFill>
              <a:blip r:embed="rId3"/>
              <a:stretch>
                <a:fillRect l="-33561" r="-39267"/>
              </a:stretch>
            </a:blipFill>
          </p:spPr>
        </p:sp>
      </p:grpSp>
      <p:grpSp>
        <p:nvGrpSpPr>
          <p:cNvPr id="6" name="Group 6"/>
          <p:cNvGrpSpPr/>
          <p:nvPr/>
        </p:nvGrpSpPr>
        <p:grpSpPr>
          <a:xfrm rot="303597">
            <a:off x="5340193" y="6359078"/>
            <a:ext cx="7495176" cy="2406774"/>
            <a:chOff x="0" y="0"/>
            <a:chExt cx="9993568" cy="3209033"/>
          </a:xfrm>
        </p:grpSpPr>
        <p:sp>
          <p:nvSpPr>
            <p:cNvPr id="7" name="Freeform 7"/>
            <p:cNvSpPr/>
            <p:nvPr/>
          </p:nvSpPr>
          <p:spPr>
            <a:xfrm rot="10513538">
              <a:off x="38173" y="406192"/>
              <a:ext cx="9815783" cy="1326464"/>
            </a:xfrm>
            <a:custGeom>
              <a:avLst/>
              <a:gdLst/>
              <a:ahLst/>
              <a:cxnLst/>
              <a:rect l="l" t="t" r="r" b="b"/>
              <a:pathLst>
                <a:path w="9815783" h="1326464">
                  <a:moveTo>
                    <a:pt x="0" y="0"/>
                  </a:moveTo>
                  <a:lnTo>
                    <a:pt x="9815783" y="0"/>
                  </a:lnTo>
                  <a:lnTo>
                    <a:pt x="9815783" y="1326464"/>
                  </a:lnTo>
                  <a:lnTo>
                    <a:pt x="0" y="1326464"/>
                  </a:lnTo>
                  <a:lnTo>
                    <a:pt x="0" y="0"/>
                  </a:lnTo>
                  <a:close/>
                </a:path>
              </a:pathLst>
            </a:custGeom>
            <a:blipFill>
              <a:blip r:embed="rId4"/>
              <a:stretch>
                <a:fillRect l="-34323" t="-139518" r="-39491" b="-33804"/>
              </a:stretch>
            </a:blipFill>
          </p:spPr>
        </p:sp>
        <p:sp>
          <p:nvSpPr>
            <p:cNvPr id="8" name="Freeform 8"/>
            <p:cNvSpPr/>
            <p:nvPr/>
          </p:nvSpPr>
          <p:spPr>
            <a:xfrm rot="-278875">
              <a:off x="140181" y="1487050"/>
              <a:ext cx="9815783" cy="1326464"/>
            </a:xfrm>
            <a:custGeom>
              <a:avLst/>
              <a:gdLst/>
              <a:ahLst/>
              <a:cxnLst/>
              <a:rect l="l" t="t" r="r" b="b"/>
              <a:pathLst>
                <a:path w="9815783" h="1326464">
                  <a:moveTo>
                    <a:pt x="0" y="0"/>
                  </a:moveTo>
                  <a:lnTo>
                    <a:pt x="9815783" y="0"/>
                  </a:lnTo>
                  <a:lnTo>
                    <a:pt x="9815783" y="1326464"/>
                  </a:lnTo>
                  <a:lnTo>
                    <a:pt x="0" y="1326464"/>
                  </a:lnTo>
                  <a:lnTo>
                    <a:pt x="0" y="0"/>
                  </a:lnTo>
                  <a:close/>
                </a:path>
              </a:pathLst>
            </a:custGeom>
            <a:blipFill>
              <a:blip r:embed="rId4"/>
              <a:stretch>
                <a:fillRect l="-34323" t="-139518" r="-39491" b="-33804"/>
              </a:stretch>
            </a:blipFill>
          </p:spPr>
        </p:sp>
      </p:grpSp>
      <p:sp>
        <p:nvSpPr>
          <p:cNvPr id="9" name="TextBox 9"/>
          <p:cNvSpPr txBox="1"/>
          <p:nvPr/>
        </p:nvSpPr>
        <p:spPr>
          <a:xfrm rot="7990">
            <a:off x="3001551" y="3728035"/>
            <a:ext cx="12253367" cy="3526991"/>
          </a:xfrm>
          <a:prstGeom prst="rect">
            <a:avLst/>
          </a:prstGeom>
        </p:spPr>
        <p:txBody>
          <a:bodyPr lIns="0" tIns="0" rIns="0" bIns="0" rtlCol="0" anchor="t">
            <a:spAutoFit/>
          </a:bodyPr>
          <a:lstStyle/>
          <a:p>
            <a:pPr algn="ctr">
              <a:lnSpc>
                <a:spcPts val="26205"/>
              </a:lnSpc>
            </a:pPr>
            <a:r>
              <a:rPr lang="en-US" sz="26205" spc="1388">
                <a:solidFill>
                  <a:srgbClr val="000000"/>
                </a:solidFill>
                <a:latin typeface="Better Together Condensed"/>
              </a:rPr>
              <a:t>Thank you!</a:t>
            </a:r>
          </a:p>
        </p:txBody>
      </p:sp>
      <p:sp>
        <p:nvSpPr>
          <p:cNvPr id="10" name="Freeform 10"/>
          <p:cNvSpPr/>
          <p:nvPr/>
        </p:nvSpPr>
        <p:spPr>
          <a:xfrm rot="642428">
            <a:off x="14929539" y="7093323"/>
            <a:ext cx="1608192" cy="2305652"/>
          </a:xfrm>
          <a:custGeom>
            <a:avLst/>
            <a:gdLst/>
            <a:ahLst/>
            <a:cxnLst/>
            <a:rect l="l" t="t" r="r" b="b"/>
            <a:pathLst>
              <a:path w="1608192" h="2305652">
                <a:moveTo>
                  <a:pt x="0" y="0"/>
                </a:moveTo>
                <a:lnTo>
                  <a:pt x="1608192" y="0"/>
                </a:lnTo>
                <a:lnTo>
                  <a:pt x="1608192" y="2305652"/>
                </a:lnTo>
                <a:lnTo>
                  <a:pt x="0" y="23056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7279194" y="1052668"/>
            <a:ext cx="485721" cy="400720"/>
          </a:xfrm>
          <a:custGeom>
            <a:avLst/>
            <a:gdLst/>
            <a:ahLst/>
            <a:cxnLst/>
            <a:rect l="l" t="t" r="r" b="b"/>
            <a:pathLst>
              <a:path w="485721" h="400720">
                <a:moveTo>
                  <a:pt x="0" y="0"/>
                </a:moveTo>
                <a:lnTo>
                  <a:pt x="485721" y="0"/>
                </a:lnTo>
                <a:lnTo>
                  <a:pt x="485721" y="400720"/>
                </a:lnTo>
                <a:lnTo>
                  <a:pt x="0" y="4007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rot="3459258" flipH="1">
            <a:off x="14239138" y="1067477"/>
            <a:ext cx="2221147" cy="3460711"/>
          </a:xfrm>
          <a:custGeom>
            <a:avLst/>
            <a:gdLst/>
            <a:ahLst/>
            <a:cxnLst/>
            <a:rect l="l" t="t" r="r" b="b"/>
            <a:pathLst>
              <a:path w="2221147" h="3460711">
                <a:moveTo>
                  <a:pt x="2221148" y="0"/>
                </a:moveTo>
                <a:lnTo>
                  <a:pt x="0" y="0"/>
                </a:lnTo>
                <a:lnTo>
                  <a:pt x="0" y="3460711"/>
                </a:lnTo>
                <a:lnTo>
                  <a:pt x="2221148" y="3460711"/>
                </a:lnTo>
                <a:lnTo>
                  <a:pt x="2221148"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5" name="Freeform 15"/>
          <p:cNvSpPr/>
          <p:nvPr/>
        </p:nvSpPr>
        <p:spPr>
          <a:xfrm rot="-5138330" flipH="1">
            <a:off x="1599113" y="6255402"/>
            <a:ext cx="1705687" cy="3374560"/>
          </a:xfrm>
          <a:custGeom>
            <a:avLst/>
            <a:gdLst/>
            <a:ahLst/>
            <a:cxnLst/>
            <a:rect l="l" t="t" r="r" b="b"/>
            <a:pathLst>
              <a:path w="1705687" h="3374560">
                <a:moveTo>
                  <a:pt x="1705687" y="0"/>
                </a:moveTo>
                <a:lnTo>
                  <a:pt x="0" y="0"/>
                </a:lnTo>
                <a:lnTo>
                  <a:pt x="0" y="3374560"/>
                </a:lnTo>
                <a:lnTo>
                  <a:pt x="1705687" y="3374560"/>
                </a:lnTo>
                <a:lnTo>
                  <a:pt x="1705687"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6" name="Freeform 16"/>
          <p:cNvSpPr/>
          <p:nvPr/>
        </p:nvSpPr>
        <p:spPr>
          <a:xfrm rot="380489">
            <a:off x="1595962" y="1681458"/>
            <a:ext cx="1917116" cy="1746319"/>
          </a:xfrm>
          <a:custGeom>
            <a:avLst/>
            <a:gdLst/>
            <a:ahLst/>
            <a:cxnLst/>
            <a:rect l="l" t="t" r="r" b="b"/>
            <a:pathLst>
              <a:path w="1917116" h="1746319">
                <a:moveTo>
                  <a:pt x="0" y="0"/>
                </a:moveTo>
                <a:lnTo>
                  <a:pt x="1917116" y="0"/>
                </a:lnTo>
                <a:lnTo>
                  <a:pt x="1917116" y="1746319"/>
                </a:lnTo>
                <a:lnTo>
                  <a:pt x="0" y="174631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Tree>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723869" y="12266260"/>
            <a:ext cx="14069640" cy="1787547"/>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alphaModFix amt="75000"/>
            </a:blip>
            <a:stretch>
              <a:fillRect l="-4837" t="-17888" r="-7226" b="-34268"/>
            </a:stretch>
          </a:blipFill>
        </p:spPr>
      </p:sp>
      <p:grpSp>
        <p:nvGrpSpPr>
          <p:cNvPr id="3" name="Group 3"/>
          <p:cNvGrpSpPr/>
          <p:nvPr/>
        </p:nvGrpSpPr>
        <p:grpSpPr>
          <a:xfrm rot="-10800000">
            <a:off x="134509" y="-800068"/>
            <a:ext cx="9803969" cy="12795990"/>
            <a:chOff x="-1" y="1"/>
            <a:chExt cx="13071959" cy="17061320"/>
          </a:xfrm>
        </p:grpSpPr>
        <p:sp>
          <p:nvSpPr>
            <p:cNvPr id="4" name="Freeform 4"/>
            <p:cNvSpPr/>
            <p:nvPr/>
          </p:nvSpPr>
          <p:spPr>
            <a:xfrm rot="5400000">
              <a:off x="-6717895" y="6717895"/>
              <a:ext cx="17061320" cy="3625531"/>
            </a:xfrm>
            <a:custGeom>
              <a:avLst/>
              <a:gdLst/>
              <a:ahLst/>
              <a:cxnLst/>
              <a:rect l="l" t="t" r="r" b="b"/>
              <a:pathLst>
                <a:path w="17061320" h="3625531">
                  <a:moveTo>
                    <a:pt x="0" y="0"/>
                  </a:moveTo>
                  <a:lnTo>
                    <a:pt x="17061320" y="0"/>
                  </a:lnTo>
                  <a:lnTo>
                    <a:pt x="17061320" y="3625530"/>
                  </a:lnTo>
                  <a:lnTo>
                    <a:pt x="0" y="3625530"/>
                  </a:lnTo>
                  <a:lnTo>
                    <a:pt x="0" y="0"/>
                  </a:lnTo>
                  <a:close/>
                </a:path>
              </a:pathLst>
            </a:custGeom>
            <a:blipFill>
              <a:blip r:embed="rId4"/>
              <a:stretch>
                <a:fillRect/>
              </a:stretch>
            </a:blipFill>
          </p:spPr>
        </p:sp>
        <p:grpSp>
          <p:nvGrpSpPr>
            <p:cNvPr id="5" name="Group 5"/>
            <p:cNvGrpSpPr/>
            <p:nvPr/>
          </p:nvGrpSpPr>
          <p:grpSpPr>
            <a:xfrm>
              <a:off x="1432608" y="463985"/>
              <a:ext cx="11639350" cy="16597336"/>
              <a:chOff x="-433170" y="0"/>
              <a:chExt cx="2299131" cy="3278486"/>
            </a:xfrm>
          </p:grpSpPr>
          <p:sp>
            <p:nvSpPr>
              <p:cNvPr id="6" name="Freeform 6"/>
              <p:cNvSpPr/>
              <p:nvPr/>
            </p:nvSpPr>
            <p:spPr>
              <a:xfrm>
                <a:off x="-433170" y="0"/>
                <a:ext cx="2299131" cy="3278486"/>
              </a:xfrm>
              <a:custGeom>
                <a:avLst/>
                <a:gdLst/>
                <a:ahLst/>
                <a:cxnLst/>
                <a:rect l="l" t="t" r="r" b="b"/>
                <a:pathLst>
                  <a:path w="1865961" h="3278486">
                    <a:moveTo>
                      <a:pt x="0" y="0"/>
                    </a:moveTo>
                    <a:lnTo>
                      <a:pt x="1865961" y="0"/>
                    </a:lnTo>
                    <a:lnTo>
                      <a:pt x="1865961" y="3278486"/>
                    </a:lnTo>
                    <a:lnTo>
                      <a:pt x="0" y="3278486"/>
                    </a:lnTo>
                    <a:close/>
                  </a:path>
                </a:pathLst>
              </a:custGeom>
              <a:solidFill>
                <a:srgbClr val="FADF96"/>
              </a:solidFill>
            </p:spPr>
            <p:txBody>
              <a:bodyPr/>
              <a:lstStyle/>
              <a:p>
                <a:endParaRPr lang="en-IN" dirty="0"/>
              </a:p>
            </p:txBody>
          </p:sp>
          <p:sp>
            <p:nvSpPr>
              <p:cNvPr id="7" name="TextBox 7"/>
              <p:cNvSpPr txBox="1"/>
              <p:nvPr/>
            </p:nvSpPr>
            <p:spPr>
              <a:xfrm>
                <a:off x="0" y="9525"/>
                <a:ext cx="1865961" cy="3268961"/>
              </a:xfrm>
              <a:prstGeom prst="rect">
                <a:avLst/>
              </a:prstGeom>
            </p:spPr>
            <p:txBody>
              <a:bodyPr lIns="50800" tIns="50800" rIns="50800" bIns="50800" rtlCol="0" anchor="ctr"/>
              <a:lstStyle/>
              <a:p>
                <a:pPr algn="ctr">
                  <a:lnSpc>
                    <a:spcPts val="2691"/>
                  </a:lnSpc>
                </a:pPr>
                <a:endParaRPr/>
              </a:p>
            </p:txBody>
          </p:sp>
        </p:grpSp>
      </p:grpSp>
      <p:grpSp>
        <p:nvGrpSpPr>
          <p:cNvPr id="13" name="Group 13"/>
          <p:cNvGrpSpPr/>
          <p:nvPr/>
        </p:nvGrpSpPr>
        <p:grpSpPr>
          <a:xfrm rot="303597">
            <a:off x="9190491" y="1192624"/>
            <a:ext cx="7877888" cy="4677441"/>
            <a:chOff x="0" y="0"/>
            <a:chExt cx="10503851" cy="6236588"/>
          </a:xfrm>
        </p:grpSpPr>
        <p:sp>
          <p:nvSpPr>
            <p:cNvPr id="14" name="Freeform 14"/>
            <p:cNvSpPr/>
            <p:nvPr/>
          </p:nvSpPr>
          <p:spPr>
            <a:xfrm rot="-278853">
              <a:off x="286098" y="2130558"/>
              <a:ext cx="10084289" cy="3703572"/>
            </a:xfrm>
            <a:custGeom>
              <a:avLst/>
              <a:gdLst/>
              <a:ahLst/>
              <a:cxnLst/>
              <a:rect l="l" t="t" r="r" b="b"/>
              <a:pathLst>
                <a:path w="10084289" h="3703572">
                  <a:moveTo>
                    <a:pt x="0" y="0"/>
                  </a:moveTo>
                  <a:lnTo>
                    <a:pt x="10084289" y="0"/>
                  </a:lnTo>
                  <a:lnTo>
                    <a:pt x="10084289" y="3703572"/>
                  </a:lnTo>
                  <a:lnTo>
                    <a:pt x="0" y="3703572"/>
                  </a:lnTo>
                  <a:lnTo>
                    <a:pt x="0" y="0"/>
                  </a:lnTo>
                  <a:close/>
                </a:path>
              </a:pathLst>
            </a:custGeom>
            <a:blipFill>
              <a:blip r:embed="rId5"/>
              <a:stretch>
                <a:fillRect l="-33561" r="-39267"/>
              </a:stretch>
            </a:blipFill>
          </p:spPr>
        </p:sp>
        <p:sp>
          <p:nvSpPr>
            <p:cNvPr id="15" name="Freeform 15"/>
            <p:cNvSpPr/>
            <p:nvPr/>
          </p:nvSpPr>
          <p:spPr>
            <a:xfrm rot="10516286">
              <a:off x="135491" y="409348"/>
              <a:ext cx="10084289" cy="3703572"/>
            </a:xfrm>
            <a:custGeom>
              <a:avLst/>
              <a:gdLst/>
              <a:ahLst/>
              <a:cxnLst/>
              <a:rect l="l" t="t" r="r" b="b"/>
              <a:pathLst>
                <a:path w="10084289" h="3703572">
                  <a:moveTo>
                    <a:pt x="0" y="0"/>
                  </a:moveTo>
                  <a:lnTo>
                    <a:pt x="10084289" y="0"/>
                  </a:lnTo>
                  <a:lnTo>
                    <a:pt x="10084289" y="3703572"/>
                  </a:lnTo>
                  <a:lnTo>
                    <a:pt x="0" y="3703572"/>
                  </a:lnTo>
                  <a:lnTo>
                    <a:pt x="0" y="0"/>
                  </a:lnTo>
                  <a:close/>
                </a:path>
              </a:pathLst>
            </a:custGeom>
            <a:blipFill>
              <a:blip r:embed="rId5"/>
              <a:stretch>
                <a:fillRect l="-33561" r="-39267"/>
              </a:stretch>
            </a:blipFill>
          </p:spPr>
        </p:sp>
      </p:grpSp>
      <p:sp>
        <p:nvSpPr>
          <p:cNvPr id="16" name="TextBox 16"/>
          <p:cNvSpPr txBox="1"/>
          <p:nvPr/>
        </p:nvSpPr>
        <p:spPr>
          <a:xfrm rot="7990">
            <a:off x="9940943" y="2829987"/>
            <a:ext cx="6678424" cy="1621789"/>
          </a:xfrm>
          <a:prstGeom prst="rect">
            <a:avLst/>
          </a:prstGeom>
        </p:spPr>
        <p:txBody>
          <a:bodyPr lIns="0" tIns="0" rIns="0" bIns="0" rtlCol="0" anchor="t">
            <a:spAutoFit/>
          </a:bodyPr>
          <a:lstStyle/>
          <a:p>
            <a:pPr algn="ctr">
              <a:lnSpc>
                <a:spcPts val="12099"/>
              </a:lnSpc>
            </a:pPr>
            <a:r>
              <a:rPr lang="en-US" sz="12099" spc="641" dirty="0">
                <a:solidFill>
                  <a:srgbClr val="000000"/>
                </a:solidFill>
                <a:latin typeface="Better Together Condensed"/>
              </a:rPr>
              <a:t>Project overview</a:t>
            </a:r>
          </a:p>
        </p:txBody>
      </p:sp>
      <p:sp>
        <p:nvSpPr>
          <p:cNvPr id="17" name="Freeform 17"/>
          <p:cNvSpPr/>
          <p:nvPr/>
        </p:nvSpPr>
        <p:spPr>
          <a:xfrm>
            <a:off x="11913878" y="4313669"/>
            <a:ext cx="2431114" cy="291734"/>
          </a:xfrm>
          <a:custGeom>
            <a:avLst/>
            <a:gdLst/>
            <a:ahLst/>
            <a:cxnLst/>
            <a:rect l="l" t="t" r="r" b="b"/>
            <a:pathLst>
              <a:path w="2431114" h="291734">
                <a:moveTo>
                  <a:pt x="0" y="0"/>
                </a:moveTo>
                <a:lnTo>
                  <a:pt x="2431114" y="0"/>
                </a:lnTo>
                <a:lnTo>
                  <a:pt x="2431114" y="291734"/>
                </a:lnTo>
                <a:lnTo>
                  <a:pt x="0" y="29173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rot="10728819" flipH="1" flipV="1">
            <a:off x="6969210" y="6048589"/>
            <a:ext cx="3529641" cy="3740467"/>
          </a:xfrm>
          <a:custGeom>
            <a:avLst/>
            <a:gdLst/>
            <a:ahLst/>
            <a:cxnLst/>
            <a:rect l="l" t="t" r="r" b="b"/>
            <a:pathLst>
              <a:path w="3529641" h="3740467">
                <a:moveTo>
                  <a:pt x="3529641" y="3740468"/>
                </a:moveTo>
                <a:lnTo>
                  <a:pt x="0" y="3740468"/>
                </a:lnTo>
                <a:lnTo>
                  <a:pt x="0" y="0"/>
                </a:lnTo>
                <a:lnTo>
                  <a:pt x="3529641" y="0"/>
                </a:lnTo>
                <a:lnTo>
                  <a:pt x="3529641" y="3740468"/>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rot="2592820">
            <a:off x="12579403" y="1335410"/>
            <a:ext cx="1401504" cy="1276643"/>
          </a:xfrm>
          <a:custGeom>
            <a:avLst/>
            <a:gdLst/>
            <a:ahLst/>
            <a:cxnLst/>
            <a:rect l="l" t="t" r="r" b="b"/>
            <a:pathLst>
              <a:path w="1401504" h="1276643">
                <a:moveTo>
                  <a:pt x="0" y="0"/>
                </a:moveTo>
                <a:lnTo>
                  <a:pt x="1401504" y="0"/>
                </a:lnTo>
                <a:lnTo>
                  <a:pt x="1401504" y="1276643"/>
                </a:lnTo>
                <a:lnTo>
                  <a:pt x="0" y="127664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Content Placeholder 22">
            <a:extLst>
              <a:ext uri="{FF2B5EF4-FFF2-40B4-BE49-F238E27FC236}">
                <a16:creationId xmlns:a16="http://schemas.microsoft.com/office/drawing/2014/main" id="{DACEF5F3-4B88-3EB9-DA09-E0D198A560B8}"/>
              </a:ext>
            </a:extLst>
          </p:cNvPr>
          <p:cNvSpPr>
            <a:spLocks noGrp="1"/>
          </p:cNvSpPr>
          <p:nvPr>
            <p:ph idx="1"/>
          </p:nvPr>
        </p:nvSpPr>
        <p:spPr>
          <a:xfrm>
            <a:off x="869670" y="1226031"/>
            <a:ext cx="8229600" cy="7039821"/>
          </a:xfrm>
        </p:spPr>
        <p:txBody>
          <a:bodyPr>
            <a:normAutofit lnSpcReduction="10000"/>
          </a:bodyPr>
          <a:lstStyle/>
          <a:p>
            <a:r>
              <a:rPr lang="en-US" sz="3200" dirty="0">
                <a:solidFill>
                  <a:srgbClr val="000000"/>
                </a:solidFill>
                <a:latin typeface="Manjari Semi-Bold"/>
              </a:rPr>
              <a:t>This Project is a part of codebasics challenge, Analysis of “Atliq hardware” by running AD-HOC queries.</a:t>
            </a:r>
          </a:p>
          <a:p>
            <a:r>
              <a:rPr lang="en-US" dirty="0">
                <a:solidFill>
                  <a:srgbClr val="0D0D0D"/>
                </a:solidFill>
                <a:latin typeface="Söhne"/>
              </a:rPr>
              <a:t>A</a:t>
            </a:r>
            <a:r>
              <a:rPr lang="en-US" b="0" i="0" dirty="0">
                <a:solidFill>
                  <a:srgbClr val="0D0D0D"/>
                </a:solidFill>
                <a:effectLst/>
                <a:latin typeface="Söhne"/>
              </a:rPr>
              <a:t>nalyze the operational data of a hardware store and extract valuable insights to support decision-making and strategic planning and </a:t>
            </a:r>
            <a:r>
              <a:rPr lang="en-US" dirty="0">
                <a:solidFill>
                  <a:srgbClr val="0D0D0D"/>
                </a:solidFill>
                <a:latin typeface="Söhne"/>
              </a:rPr>
              <a:t>fulfill</a:t>
            </a:r>
            <a:r>
              <a:rPr lang="en-US" b="0" i="0" dirty="0">
                <a:solidFill>
                  <a:srgbClr val="0D0D0D"/>
                </a:solidFill>
                <a:effectLst/>
                <a:latin typeface="Söhne"/>
              </a:rPr>
              <a:t> the requests asked by the Executive Management in the consumer Goods Domain.</a:t>
            </a:r>
          </a:p>
          <a:p>
            <a:r>
              <a:rPr lang="en-US" b="0" i="0" dirty="0">
                <a:solidFill>
                  <a:srgbClr val="0D0D0D"/>
                </a:solidFill>
                <a:effectLst/>
                <a:latin typeface="Söhne"/>
              </a:rPr>
              <a:t>To conduct the analysis, we utilized SQL queries to extract, transform, and analyze data. SQL provided a powerful and flexible toolset for querying large datasets and performing complex calculations.</a:t>
            </a:r>
          </a:p>
          <a:p>
            <a:r>
              <a:rPr lang="en-IN" dirty="0"/>
              <a:t>The Data set is provided by Codebasics.</a:t>
            </a:r>
          </a:p>
        </p:txBody>
      </p:sp>
      <p:pic>
        <p:nvPicPr>
          <p:cNvPr id="1028" name="Picture 4" descr="Image result for codebasics logo">
            <a:extLst>
              <a:ext uri="{FF2B5EF4-FFF2-40B4-BE49-F238E27FC236}">
                <a16:creationId xmlns:a16="http://schemas.microsoft.com/office/drawing/2014/main" id="{152C0384-A5B0-15AF-590A-AA7F9D9227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913878" y="7872432"/>
            <a:ext cx="1983247" cy="20354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tliq  logo">
            <a:extLst>
              <a:ext uri="{FF2B5EF4-FFF2-40B4-BE49-F238E27FC236}">
                <a16:creationId xmlns:a16="http://schemas.microsoft.com/office/drawing/2014/main" id="{ADCD1488-28A9-933A-1191-65F0F9ACCA2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637995" y="8055294"/>
            <a:ext cx="1609843" cy="15126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p:cNvGrpSpPr/>
          <p:nvPr/>
        </p:nvGrpSpPr>
        <p:grpSpPr>
          <a:xfrm>
            <a:off x="9557921" y="-1254495"/>
            <a:ext cx="9803968" cy="12795990"/>
            <a:chOff x="0" y="0"/>
            <a:chExt cx="13071958" cy="17061320"/>
          </a:xfrm>
        </p:grpSpPr>
        <p:sp>
          <p:nvSpPr>
            <p:cNvPr id="4" name="Freeform 4"/>
            <p:cNvSpPr/>
            <p:nvPr/>
          </p:nvSpPr>
          <p:spPr>
            <a:xfrm rot="5400000">
              <a:off x="-6717895" y="6717895"/>
              <a:ext cx="17061320" cy="3625531"/>
            </a:xfrm>
            <a:custGeom>
              <a:avLst/>
              <a:gdLst/>
              <a:ahLst/>
              <a:cxnLst/>
              <a:rect l="l" t="t" r="r" b="b"/>
              <a:pathLst>
                <a:path w="17061320" h="3625531">
                  <a:moveTo>
                    <a:pt x="0" y="0"/>
                  </a:moveTo>
                  <a:lnTo>
                    <a:pt x="17061320" y="0"/>
                  </a:lnTo>
                  <a:lnTo>
                    <a:pt x="17061320" y="3625530"/>
                  </a:lnTo>
                  <a:lnTo>
                    <a:pt x="0" y="3625530"/>
                  </a:lnTo>
                  <a:lnTo>
                    <a:pt x="0" y="0"/>
                  </a:lnTo>
                  <a:close/>
                </a:path>
              </a:pathLst>
            </a:custGeom>
            <a:blipFill>
              <a:blip r:embed="rId3"/>
              <a:stretch>
                <a:fillRect/>
              </a:stretch>
            </a:blipFill>
          </p:spPr>
        </p:sp>
        <p:grpSp>
          <p:nvGrpSpPr>
            <p:cNvPr id="5" name="Group 5"/>
            <p:cNvGrpSpPr/>
            <p:nvPr/>
          </p:nvGrpSpPr>
          <p:grpSpPr>
            <a:xfrm>
              <a:off x="3625531" y="463985"/>
              <a:ext cx="9446427" cy="16597336"/>
              <a:chOff x="0" y="0"/>
              <a:chExt cx="1865961" cy="3278486"/>
            </a:xfrm>
          </p:grpSpPr>
          <p:sp>
            <p:nvSpPr>
              <p:cNvPr id="6" name="Freeform 6"/>
              <p:cNvSpPr/>
              <p:nvPr/>
            </p:nvSpPr>
            <p:spPr>
              <a:xfrm>
                <a:off x="0" y="0"/>
                <a:ext cx="1865961" cy="3278486"/>
              </a:xfrm>
              <a:custGeom>
                <a:avLst/>
                <a:gdLst/>
                <a:ahLst/>
                <a:cxnLst/>
                <a:rect l="l" t="t" r="r" b="b"/>
                <a:pathLst>
                  <a:path w="1865961" h="3278486">
                    <a:moveTo>
                      <a:pt x="0" y="0"/>
                    </a:moveTo>
                    <a:lnTo>
                      <a:pt x="1865961" y="0"/>
                    </a:lnTo>
                    <a:lnTo>
                      <a:pt x="1865961" y="3278486"/>
                    </a:lnTo>
                    <a:lnTo>
                      <a:pt x="0" y="3278486"/>
                    </a:lnTo>
                    <a:close/>
                  </a:path>
                </a:pathLst>
              </a:custGeom>
              <a:solidFill>
                <a:srgbClr val="FADF96"/>
              </a:solidFill>
            </p:spPr>
          </p:sp>
          <p:sp>
            <p:nvSpPr>
              <p:cNvPr id="7" name="TextBox 7"/>
              <p:cNvSpPr txBox="1"/>
              <p:nvPr/>
            </p:nvSpPr>
            <p:spPr>
              <a:xfrm>
                <a:off x="0" y="9525"/>
                <a:ext cx="1865961" cy="3268961"/>
              </a:xfrm>
              <a:prstGeom prst="rect">
                <a:avLst/>
              </a:prstGeom>
            </p:spPr>
            <p:txBody>
              <a:bodyPr lIns="50800" tIns="50800" rIns="50800" bIns="50800" rtlCol="0" anchor="ctr"/>
              <a:lstStyle/>
              <a:p>
                <a:pPr algn="ctr">
                  <a:lnSpc>
                    <a:spcPts val="2691"/>
                  </a:lnSpc>
                </a:pPr>
                <a:endParaRPr/>
              </a:p>
            </p:txBody>
          </p:sp>
        </p:grpSp>
      </p:grpSp>
      <p:grpSp>
        <p:nvGrpSpPr>
          <p:cNvPr id="8" name="Group 8"/>
          <p:cNvGrpSpPr/>
          <p:nvPr/>
        </p:nvGrpSpPr>
        <p:grpSpPr>
          <a:xfrm rot="303597">
            <a:off x="1666859" y="1162990"/>
            <a:ext cx="6828461" cy="4054351"/>
            <a:chOff x="0" y="0"/>
            <a:chExt cx="9104614" cy="5405801"/>
          </a:xfrm>
        </p:grpSpPr>
        <p:sp>
          <p:nvSpPr>
            <p:cNvPr id="9" name="Freeform 9"/>
            <p:cNvSpPr/>
            <p:nvPr/>
          </p:nvSpPr>
          <p:spPr>
            <a:xfrm rot="-278853">
              <a:off x="247986" y="1846743"/>
              <a:ext cx="8740943" cy="3210213"/>
            </a:xfrm>
            <a:custGeom>
              <a:avLst/>
              <a:gdLst/>
              <a:ahLst/>
              <a:cxnLst/>
              <a:rect l="l" t="t" r="r" b="b"/>
              <a:pathLst>
                <a:path w="8740943" h="3210213">
                  <a:moveTo>
                    <a:pt x="0" y="0"/>
                  </a:moveTo>
                  <a:lnTo>
                    <a:pt x="8740943" y="0"/>
                  </a:lnTo>
                  <a:lnTo>
                    <a:pt x="8740943" y="3210212"/>
                  </a:lnTo>
                  <a:lnTo>
                    <a:pt x="0" y="3210212"/>
                  </a:lnTo>
                  <a:lnTo>
                    <a:pt x="0" y="0"/>
                  </a:lnTo>
                  <a:close/>
                </a:path>
              </a:pathLst>
            </a:custGeom>
            <a:blipFill>
              <a:blip r:embed="rId4"/>
              <a:stretch>
                <a:fillRect l="-33561" r="-39267"/>
              </a:stretch>
            </a:blipFill>
          </p:spPr>
        </p:sp>
        <p:sp>
          <p:nvSpPr>
            <p:cNvPr id="10" name="Freeform 10"/>
            <p:cNvSpPr/>
            <p:nvPr/>
          </p:nvSpPr>
          <p:spPr>
            <a:xfrm rot="10516286">
              <a:off x="117442" y="354818"/>
              <a:ext cx="8740943" cy="3210213"/>
            </a:xfrm>
            <a:custGeom>
              <a:avLst/>
              <a:gdLst/>
              <a:ahLst/>
              <a:cxnLst/>
              <a:rect l="l" t="t" r="r" b="b"/>
              <a:pathLst>
                <a:path w="8740943" h="3210213">
                  <a:moveTo>
                    <a:pt x="0" y="0"/>
                  </a:moveTo>
                  <a:lnTo>
                    <a:pt x="8740943" y="0"/>
                  </a:lnTo>
                  <a:lnTo>
                    <a:pt x="8740943" y="3210212"/>
                  </a:lnTo>
                  <a:lnTo>
                    <a:pt x="0" y="3210212"/>
                  </a:lnTo>
                  <a:lnTo>
                    <a:pt x="0" y="0"/>
                  </a:lnTo>
                  <a:close/>
                </a:path>
              </a:pathLst>
            </a:custGeom>
            <a:blipFill>
              <a:blip r:embed="rId4"/>
              <a:stretch>
                <a:fillRect l="-33561" r="-39267"/>
              </a:stretch>
            </a:blipFill>
          </p:spPr>
        </p:sp>
      </p:grpSp>
      <p:sp>
        <p:nvSpPr>
          <p:cNvPr id="11" name="Freeform 11"/>
          <p:cNvSpPr/>
          <p:nvPr/>
        </p:nvSpPr>
        <p:spPr>
          <a:xfrm>
            <a:off x="3494962" y="4552357"/>
            <a:ext cx="3213271" cy="385593"/>
          </a:xfrm>
          <a:custGeom>
            <a:avLst/>
            <a:gdLst/>
            <a:ahLst/>
            <a:cxnLst/>
            <a:rect l="l" t="t" r="r" b="b"/>
            <a:pathLst>
              <a:path w="3213271" h="385593">
                <a:moveTo>
                  <a:pt x="0" y="0"/>
                </a:moveTo>
                <a:lnTo>
                  <a:pt x="3213271" y="0"/>
                </a:lnTo>
                <a:lnTo>
                  <a:pt x="3213271" y="385593"/>
                </a:lnTo>
                <a:lnTo>
                  <a:pt x="0" y="38559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1501372" y="5720120"/>
            <a:ext cx="7069600" cy="1628138"/>
          </a:xfrm>
          <a:prstGeom prst="rect">
            <a:avLst/>
          </a:prstGeom>
        </p:spPr>
        <p:txBody>
          <a:bodyPr lIns="0" tIns="0" rIns="0" bIns="0" rtlCol="0" anchor="t">
            <a:spAutoFit/>
          </a:bodyPr>
          <a:lstStyle/>
          <a:p>
            <a:pPr algn="ctr">
              <a:lnSpc>
                <a:spcPts val="4323"/>
              </a:lnSpc>
            </a:pPr>
            <a:r>
              <a:rPr lang="en-US" sz="3300" dirty="0">
                <a:solidFill>
                  <a:srgbClr val="000000"/>
                </a:solidFill>
                <a:latin typeface="Manjari Semi-Bold"/>
              </a:rPr>
              <a:t>Atliq Hardware is a company that manufactures and sells hardware like, Keyboard, mouse and many more.</a:t>
            </a:r>
          </a:p>
        </p:txBody>
      </p:sp>
      <p:sp>
        <p:nvSpPr>
          <p:cNvPr id="16" name="TextBox 16"/>
          <p:cNvSpPr txBox="1"/>
          <p:nvPr/>
        </p:nvSpPr>
        <p:spPr>
          <a:xfrm rot="7990">
            <a:off x="2080381" y="1425420"/>
            <a:ext cx="6042432" cy="3786036"/>
          </a:xfrm>
          <a:prstGeom prst="rect">
            <a:avLst/>
          </a:prstGeom>
        </p:spPr>
        <p:txBody>
          <a:bodyPr lIns="0" tIns="0" rIns="0" bIns="0" rtlCol="0" anchor="t">
            <a:spAutoFit/>
          </a:bodyPr>
          <a:lstStyle/>
          <a:p>
            <a:pPr algn="ctr">
              <a:lnSpc>
                <a:spcPts val="14410"/>
              </a:lnSpc>
            </a:pPr>
            <a:r>
              <a:rPr lang="en-US" sz="14410" spc="763" dirty="0">
                <a:solidFill>
                  <a:srgbClr val="000000"/>
                </a:solidFill>
                <a:latin typeface="Better Together Condensed"/>
              </a:rPr>
              <a:t>Atliq Hardware</a:t>
            </a:r>
          </a:p>
        </p:txBody>
      </p:sp>
      <p:sp>
        <p:nvSpPr>
          <p:cNvPr id="17" name="Freeform 17"/>
          <p:cNvSpPr/>
          <p:nvPr/>
        </p:nvSpPr>
        <p:spPr>
          <a:xfrm rot="380489">
            <a:off x="1119279" y="970296"/>
            <a:ext cx="1917116" cy="1746319"/>
          </a:xfrm>
          <a:custGeom>
            <a:avLst/>
            <a:gdLst/>
            <a:ahLst/>
            <a:cxnLst/>
            <a:rect l="l" t="t" r="r" b="b"/>
            <a:pathLst>
              <a:path w="1917116" h="1746319">
                <a:moveTo>
                  <a:pt x="0" y="0"/>
                </a:moveTo>
                <a:lnTo>
                  <a:pt x="1917116" y="0"/>
                </a:lnTo>
                <a:lnTo>
                  <a:pt x="1917116" y="1746318"/>
                </a:lnTo>
                <a:lnTo>
                  <a:pt x="0" y="17463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8" name="Freeform 18"/>
          <p:cNvSpPr/>
          <p:nvPr/>
        </p:nvSpPr>
        <p:spPr>
          <a:xfrm rot="-90686">
            <a:off x="13554472" y="1367659"/>
            <a:ext cx="700397" cy="699206"/>
          </a:xfrm>
          <a:custGeom>
            <a:avLst/>
            <a:gdLst/>
            <a:ahLst/>
            <a:cxnLst/>
            <a:rect l="l" t="t" r="r" b="b"/>
            <a:pathLst>
              <a:path w="700397" h="699206">
                <a:moveTo>
                  <a:pt x="0" y="0"/>
                </a:moveTo>
                <a:lnTo>
                  <a:pt x="700397" y="0"/>
                </a:lnTo>
                <a:lnTo>
                  <a:pt x="700397" y="699206"/>
                </a:lnTo>
                <a:lnTo>
                  <a:pt x="0" y="699206"/>
                </a:lnTo>
                <a:lnTo>
                  <a:pt x="0" y="0"/>
                </a:lnTo>
                <a:close/>
              </a:path>
            </a:pathLst>
          </a:custGeom>
          <a:blipFill>
            <a:blip r:embed="rId9"/>
            <a:stretch>
              <a:fillRect/>
            </a:stretch>
          </a:blipFill>
        </p:spPr>
      </p:sp>
      <p:sp>
        <p:nvSpPr>
          <p:cNvPr id="22" name="Title 18">
            <a:extLst>
              <a:ext uri="{FF2B5EF4-FFF2-40B4-BE49-F238E27FC236}">
                <a16:creationId xmlns:a16="http://schemas.microsoft.com/office/drawing/2014/main" id="{18758CE7-0976-4063-7EE0-94F0587AECEF}"/>
              </a:ext>
            </a:extLst>
          </p:cNvPr>
          <p:cNvSpPr>
            <a:spLocks noGrp="1"/>
          </p:cNvSpPr>
          <p:nvPr>
            <p:ph idx="1"/>
          </p:nvPr>
        </p:nvSpPr>
        <p:spPr>
          <a:xfrm>
            <a:off x="9747204" y="882274"/>
            <a:ext cx="8229600" cy="9074150"/>
          </a:xfrm>
        </p:spPr>
        <p:txBody>
          <a:bodyPr>
            <a:normAutofit fontScale="92500" lnSpcReduction="10000"/>
          </a:bodyPr>
          <a:lstStyle/>
          <a:p>
            <a:r>
              <a:rPr lang="en-US" b="0" i="0" dirty="0">
                <a:solidFill>
                  <a:srgbClr val="131022"/>
                </a:solidFill>
                <a:effectLst/>
                <a:latin typeface="Manrope"/>
              </a:rPr>
              <a:t>Atliq Hardware is one of the leading computer hardware producers in India and well expanded in other countries too.</a:t>
            </a:r>
          </a:p>
          <a:p>
            <a:r>
              <a:rPr lang="en-US" dirty="0">
                <a:solidFill>
                  <a:srgbClr val="131022"/>
                </a:solidFill>
                <a:latin typeface="Manrope"/>
              </a:rPr>
              <a:t>Atliq produces Hardware to 2 types of business :</a:t>
            </a:r>
          </a:p>
          <a:p>
            <a:pPr lvl="1"/>
            <a:r>
              <a:rPr lang="en-US" b="1" dirty="0">
                <a:solidFill>
                  <a:srgbClr val="131022"/>
                </a:solidFill>
                <a:latin typeface="Manrope"/>
              </a:rPr>
              <a:t>Brick &amp; mortar</a:t>
            </a:r>
            <a:r>
              <a:rPr lang="en-US" dirty="0">
                <a:solidFill>
                  <a:srgbClr val="131022"/>
                </a:solidFill>
                <a:latin typeface="Manrope"/>
              </a:rPr>
              <a:t> like Croma and Best buy.</a:t>
            </a:r>
          </a:p>
          <a:p>
            <a:pPr lvl="1"/>
            <a:r>
              <a:rPr lang="en-US" b="1" dirty="0">
                <a:solidFill>
                  <a:srgbClr val="131022"/>
                </a:solidFill>
                <a:latin typeface="Manrope"/>
              </a:rPr>
              <a:t>E-commerce</a:t>
            </a:r>
            <a:r>
              <a:rPr lang="en-US" dirty="0">
                <a:solidFill>
                  <a:srgbClr val="131022"/>
                </a:solidFill>
                <a:latin typeface="Manrope"/>
              </a:rPr>
              <a:t> like Amazon and Flipkart.</a:t>
            </a:r>
          </a:p>
          <a:p>
            <a:pPr lvl="1"/>
            <a:r>
              <a:rPr lang="en-US" dirty="0">
                <a:solidFill>
                  <a:srgbClr val="131022"/>
                </a:solidFill>
                <a:latin typeface="Manrope"/>
              </a:rPr>
              <a:t>These are Referred as </a:t>
            </a:r>
            <a:r>
              <a:rPr lang="en-US" u="sng" dirty="0">
                <a:solidFill>
                  <a:srgbClr val="131022"/>
                </a:solidFill>
                <a:latin typeface="Manrope"/>
              </a:rPr>
              <a:t>Platforms</a:t>
            </a:r>
            <a:r>
              <a:rPr lang="en-US" dirty="0">
                <a:solidFill>
                  <a:srgbClr val="131022"/>
                </a:solidFill>
                <a:latin typeface="Manrope"/>
              </a:rPr>
              <a:t>.</a:t>
            </a:r>
          </a:p>
          <a:p>
            <a:r>
              <a:rPr lang="en-IN" dirty="0"/>
              <a:t>When these platforms sell the products to end consumers they do it through channels.</a:t>
            </a:r>
          </a:p>
          <a:p>
            <a:pPr lvl="1"/>
            <a:r>
              <a:rPr lang="en-IN" dirty="0"/>
              <a:t>When Platforms sells the products to consumers its Called “</a:t>
            </a:r>
            <a:r>
              <a:rPr lang="en-IN" b="1" dirty="0"/>
              <a:t>Retailer</a:t>
            </a:r>
            <a:r>
              <a:rPr lang="en-IN" dirty="0"/>
              <a:t>” channel.</a:t>
            </a:r>
          </a:p>
          <a:p>
            <a:pPr lvl="1"/>
            <a:r>
              <a:rPr lang="en-IN" dirty="0"/>
              <a:t>When Atliq sells the products to consumers Directly its called “</a:t>
            </a:r>
            <a:r>
              <a:rPr lang="en-IN" b="1" dirty="0"/>
              <a:t>Direct</a:t>
            </a:r>
            <a:r>
              <a:rPr lang="en-IN" dirty="0"/>
              <a:t>” channel.</a:t>
            </a:r>
          </a:p>
          <a:p>
            <a:pPr lvl="1"/>
            <a:r>
              <a:rPr lang="en-IN" dirty="0"/>
              <a:t>When Atliq sells products to out of country(India) they do it through distributor in that particular country.</a:t>
            </a:r>
          </a:p>
          <a:p>
            <a:pPr marL="457200" lvl="1" indent="0">
              <a:buNone/>
            </a:pPr>
            <a:r>
              <a:rPr lang="en-IN" dirty="0"/>
              <a:t>    Hence, in this case the channel is called     “</a:t>
            </a:r>
            <a:r>
              <a:rPr lang="en-IN" b="1" dirty="0"/>
              <a:t>Distributor</a:t>
            </a:r>
            <a:r>
              <a:rPr lang="en-IN" dirty="0"/>
              <a:t>”.</a:t>
            </a:r>
          </a:p>
          <a:p>
            <a:pPr marL="57150" indent="0">
              <a:buNone/>
            </a:pPr>
            <a:r>
              <a:rPr lang="en-IN" dirty="0"/>
              <a:t>So, for Atliq Hardware the customers are the sources to which they are selling the products directly. </a:t>
            </a:r>
          </a:p>
        </p:txBody>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sp>
        <p:nvSpPr>
          <p:cNvPr id="39" name="Freeform 39"/>
          <p:cNvSpPr/>
          <p:nvPr/>
        </p:nvSpPr>
        <p:spPr>
          <a:xfrm rot="50561">
            <a:off x="13850545" y="3988809"/>
            <a:ext cx="459677" cy="458895"/>
          </a:xfrm>
          <a:custGeom>
            <a:avLst/>
            <a:gdLst/>
            <a:ahLst/>
            <a:cxnLst/>
            <a:rect l="l" t="t" r="r" b="b"/>
            <a:pathLst>
              <a:path w="459677" h="458895">
                <a:moveTo>
                  <a:pt x="0" y="0"/>
                </a:moveTo>
                <a:lnTo>
                  <a:pt x="459677" y="0"/>
                </a:lnTo>
                <a:lnTo>
                  <a:pt x="459677" y="458896"/>
                </a:lnTo>
                <a:lnTo>
                  <a:pt x="0" y="458896"/>
                </a:lnTo>
                <a:lnTo>
                  <a:pt x="0" y="0"/>
                </a:lnTo>
                <a:close/>
              </a:path>
            </a:pathLst>
          </a:custGeom>
          <a:blipFill>
            <a:blip r:embed="rId3"/>
            <a:stretch>
              <a:fillRect/>
            </a:stretch>
          </a:blipFill>
        </p:spPr>
      </p:sp>
      <p:sp>
        <p:nvSpPr>
          <p:cNvPr id="40" name="Freeform 40"/>
          <p:cNvSpPr/>
          <p:nvPr/>
        </p:nvSpPr>
        <p:spPr>
          <a:xfrm rot="-90686">
            <a:off x="9050120" y="3995284"/>
            <a:ext cx="451419" cy="450651"/>
          </a:xfrm>
          <a:custGeom>
            <a:avLst/>
            <a:gdLst/>
            <a:ahLst/>
            <a:cxnLst/>
            <a:rect l="l" t="t" r="r" b="b"/>
            <a:pathLst>
              <a:path w="451419" h="450651">
                <a:moveTo>
                  <a:pt x="0" y="0"/>
                </a:moveTo>
                <a:lnTo>
                  <a:pt x="451418" y="0"/>
                </a:lnTo>
                <a:lnTo>
                  <a:pt x="451418" y="450651"/>
                </a:lnTo>
                <a:lnTo>
                  <a:pt x="0" y="450651"/>
                </a:lnTo>
                <a:lnTo>
                  <a:pt x="0" y="0"/>
                </a:lnTo>
                <a:close/>
              </a:path>
            </a:pathLst>
          </a:custGeom>
          <a:blipFill>
            <a:blip r:embed="rId3"/>
            <a:stretch>
              <a:fillRect/>
            </a:stretch>
          </a:blipFill>
        </p:spPr>
      </p:sp>
      <p:sp>
        <p:nvSpPr>
          <p:cNvPr id="41" name="Freeform 41"/>
          <p:cNvSpPr/>
          <p:nvPr/>
        </p:nvSpPr>
        <p:spPr>
          <a:xfrm rot="-90686">
            <a:off x="3242362" y="3995284"/>
            <a:ext cx="451419" cy="450651"/>
          </a:xfrm>
          <a:custGeom>
            <a:avLst/>
            <a:gdLst/>
            <a:ahLst/>
            <a:cxnLst/>
            <a:rect l="l" t="t" r="r" b="b"/>
            <a:pathLst>
              <a:path w="451419" h="450651">
                <a:moveTo>
                  <a:pt x="0" y="0"/>
                </a:moveTo>
                <a:lnTo>
                  <a:pt x="451418" y="0"/>
                </a:lnTo>
                <a:lnTo>
                  <a:pt x="451418" y="450651"/>
                </a:lnTo>
                <a:lnTo>
                  <a:pt x="0" y="450651"/>
                </a:lnTo>
                <a:lnTo>
                  <a:pt x="0" y="0"/>
                </a:lnTo>
                <a:close/>
              </a:path>
            </a:pathLst>
          </a:custGeom>
          <a:blipFill>
            <a:blip r:embed="rId3"/>
            <a:stretch>
              <a:fillRect/>
            </a:stretch>
          </a:blipFill>
        </p:spPr>
      </p:sp>
      <p:grpSp>
        <p:nvGrpSpPr>
          <p:cNvPr id="42" name="Group 42"/>
          <p:cNvGrpSpPr/>
          <p:nvPr/>
        </p:nvGrpSpPr>
        <p:grpSpPr>
          <a:xfrm>
            <a:off x="5743981" y="730560"/>
            <a:ext cx="6275579" cy="2931275"/>
            <a:chOff x="0" y="0"/>
            <a:chExt cx="8367438" cy="3908366"/>
          </a:xfrm>
        </p:grpSpPr>
        <p:sp>
          <p:nvSpPr>
            <p:cNvPr id="43" name="Freeform 43"/>
            <p:cNvSpPr/>
            <p:nvPr/>
          </p:nvSpPr>
          <p:spPr>
            <a:xfrm rot="-10782864">
              <a:off x="17762" y="20796"/>
              <a:ext cx="8346917" cy="1127967"/>
            </a:xfrm>
            <a:custGeom>
              <a:avLst/>
              <a:gdLst/>
              <a:ahLst/>
              <a:cxnLst/>
              <a:rect l="l" t="t" r="r" b="b"/>
              <a:pathLst>
                <a:path w="8346917" h="1127967">
                  <a:moveTo>
                    <a:pt x="0" y="0"/>
                  </a:moveTo>
                  <a:lnTo>
                    <a:pt x="8346917" y="0"/>
                  </a:lnTo>
                  <a:lnTo>
                    <a:pt x="8346917" y="1127967"/>
                  </a:lnTo>
                  <a:lnTo>
                    <a:pt x="0" y="1127967"/>
                  </a:lnTo>
                  <a:lnTo>
                    <a:pt x="0" y="0"/>
                  </a:lnTo>
                  <a:close/>
                </a:path>
              </a:pathLst>
            </a:custGeom>
            <a:blipFill>
              <a:blip r:embed="rId4"/>
              <a:stretch>
                <a:fillRect l="-34323" t="-139518" r="-39491" b="-33804"/>
              </a:stretch>
            </a:blipFill>
          </p:spPr>
        </p:sp>
        <p:sp>
          <p:nvSpPr>
            <p:cNvPr id="44" name="Freeform 44"/>
            <p:cNvSpPr/>
            <p:nvPr/>
          </p:nvSpPr>
          <p:spPr>
            <a:xfrm rot="24721">
              <a:off x="10261" y="994609"/>
              <a:ext cx="8346917" cy="2883782"/>
            </a:xfrm>
            <a:custGeom>
              <a:avLst/>
              <a:gdLst/>
              <a:ahLst/>
              <a:cxnLst/>
              <a:rect l="l" t="t" r="r" b="b"/>
              <a:pathLst>
                <a:path w="8346917" h="2883782">
                  <a:moveTo>
                    <a:pt x="0" y="0"/>
                  </a:moveTo>
                  <a:lnTo>
                    <a:pt x="8346917" y="0"/>
                  </a:lnTo>
                  <a:lnTo>
                    <a:pt x="8346917" y="2883783"/>
                  </a:lnTo>
                  <a:lnTo>
                    <a:pt x="0" y="2883783"/>
                  </a:lnTo>
                  <a:lnTo>
                    <a:pt x="0" y="0"/>
                  </a:lnTo>
                  <a:close/>
                </a:path>
              </a:pathLst>
            </a:custGeom>
            <a:blipFill>
              <a:blip r:embed="rId4"/>
              <a:stretch>
                <a:fillRect l="-40007" r="-45522" b="-14113"/>
              </a:stretch>
            </a:blipFill>
          </p:spPr>
        </p:sp>
      </p:grpSp>
      <p:sp>
        <p:nvSpPr>
          <p:cNvPr id="45" name="TextBox 45"/>
          <p:cNvSpPr txBox="1"/>
          <p:nvPr/>
        </p:nvSpPr>
        <p:spPr>
          <a:xfrm rot="7990">
            <a:off x="5613877" y="1342435"/>
            <a:ext cx="6924167" cy="1965603"/>
          </a:xfrm>
          <a:prstGeom prst="rect">
            <a:avLst/>
          </a:prstGeom>
        </p:spPr>
        <p:txBody>
          <a:bodyPr wrap="square" lIns="0" tIns="0" rIns="0" bIns="0" rtlCol="0" anchor="t">
            <a:spAutoFit/>
          </a:bodyPr>
          <a:lstStyle/>
          <a:p>
            <a:pPr algn="ctr">
              <a:lnSpc>
                <a:spcPts val="14593"/>
              </a:lnSpc>
            </a:pPr>
            <a:r>
              <a:rPr lang="en-US" sz="14593" spc="773" dirty="0">
                <a:solidFill>
                  <a:srgbClr val="000000"/>
                </a:solidFill>
                <a:latin typeface="Better Together Condensed"/>
              </a:rPr>
              <a:t>Data Overview</a:t>
            </a:r>
          </a:p>
        </p:txBody>
      </p:sp>
      <p:sp>
        <p:nvSpPr>
          <p:cNvPr id="46" name="Freeform 46"/>
          <p:cNvSpPr/>
          <p:nvPr/>
        </p:nvSpPr>
        <p:spPr>
          <a:xfrm rot="-3797438">
            <a:off x="2536299" y="1012206"/>
            <a:ext cx="1681412" cy="2619764"/>
          </a:xfrm>
          <a:custGeom>
            <a:avLst/>
            <a:gdLst/>
            <a:ahLst/>
            <a:cxnLst/>
            <a:rect l="l" t="t" r="r" b="b"/>
            <a:pathLst>
              <a:path w="1681412" h="2619764">
                <a:moveTo>
                  <a:pt x="0" y="0"/>
                </a:moveTo>
                <a:lnTo>
                  <a:pt x="1681412" y="0"/>
                </a:lnTo>
                <a:lnTo>
                  <a:pt x="1681412" y="2619764"/>
                </a:lnTo>
                <a:lnTo>
                  <a:pt x="0" y="261976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7" name="Freeform 47"/>
          <p:cNvSpPr/>
          <p:nvPr/>
        </p:nvSpPr>
        <p:spPr>
          <a:xfrm rot="4413796">
            <a:off x="15704649" y="3334992"/>
            <a:ext cx="1049040" cy="955580"/>
          </a:xfrm>
          <a:custGeom>
            <a:avLst/>
            <a:gdLst/>
            <a:ahLst/>
            <a:cxnLst/>
            <a:rect l="l" t="t" r="r" b="b"/>
            <a:pathLst>
              <a:path w="1049040" h="955580">
                <a:moveTo>
                  <a:pt x="0" y="0"/>
                </a:moveTo>
                <a:lnTo>
                  <a:pt x="1049040" y="0"/>
                </a:lnTo>
                <a:lnTo>
                  <a:pt x="1049040" y="955580"/>
                </a:lnTo>
                <a:lnTo>
                  <a:pt x="0" y="9555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48" name="Freeform 48"/>
          <p:cNvSpPr/>
          <p:nvPr/>
        </p:nvSpPr>
        <p:spPr>
          <a:xfrm rot="642428">
            <a:off x="13150181" y="956391"/>
            <a:ext cx="1147948" cy="1645803"/>
          </a:xfrm>
          <a:custGeom>
            <a:avLst/>
            <a:gdLst/>
            <a:ahLst/>
            <a:cxnLst/>
            <a:rect l="l" t="t" r="r" b="b"/>
            <a:pathLst>
              <a:path w="1147948" h="1645803">
                <a:moveTo>
                  <a:pt x="0" y="0"/>
                </a:moveTo>
                <a:lnTo>
                  <a:pt x="1147948" y="0"/>
                </a:lnTo>
                <a:lnTo>
                  <a:pt x="1147948" y="1645803"/>
                </a:lnTo>
                <a:lnTo>
                  <a:pt x="0" y="164580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49" name="Title 48">
            <a:extLst>
              <a:ext uri="{FF2B5EF4-FFF2-40B4-BE49-F238E27FC236}">
                <a16:creationId xmlns:a16="http://schemas.microsoft.com/office/drawing/2014/main" id="{BDD58F26-0905-25AF-08BC-E0C755ECBAA3}"/>
              </a:ext>
            </a:extLst>
          </p:cNvPr>
          <p:cNvSpPr>
            <a:spLocks noGrp="1"/>
          </p:cNvSpPr>
          <p:nvPr>
            <p:ph type="title"/>
          </p:nvPr>
        </p:nvSpPr>
        <p:spPr>
          <a:xfrm>
            <a:off x="4753875" y="3563911"/>
            <a:ext cx="8229600" cy="1143000"/>
          </a:xfrm>
        </p:spPr>
        <p:txBody>
          <a:bodyPr/>
          <a:lstStyle/>
          <a:p>
            <a:r>
              <a:rPr lang="en-US" dirty="0"/>
              <a:t>The Data is provided by Codebasics</a:t>
            </a:r>
            <a:endParaRPr lang="en-IN" dirty="0"/>
          </a:p>
        </p:txBody>
      </p:sp>
      <p:sp>
        <p:nvSpPr>
          <p:cNvPr id="50" name="Content Placeholder 49">
            <a:extLst>
              <a:ext uri="{FF2B5EF4-FFF2-40B4-BE49-F238E27FC236}">
                <a16:creationId xmlns:a16="http://schemas.microsoft.com/office/drawing/2014/main" id="{3287E3D2-F6DF-9584-BC08-E012748558C8}"/>
              </a:ext>
            </a:extLst>
          </p:cNvPr>
          <p:cNvSpPr>
            <a:spLocks noGrp="1"/>
          </p:cNvSpPr>
          <p:nvPr>
            <p:ph idx="1"/>
          </p:nvPr>
        </p:nvSpPr>
        <p:spPr>
          <a:xfrm>
            <a:off x="5029200" y="4954741"/>
            <a:ext cx="8229600" cy="5108014"/>
          </a:xfrm>
        </p:spPr>
        <p:txBody>
          <a:bodyPr>
            <a:normAutofit lnSpcReduction="10000"/>
          </a:bodyPr>
          <a:lstStyle/>
          <a:p>
            <a:pPr marL="0" indent="0">
              <a:buNone/>
            </a:pPr>
            <a:r>
              <a:rPr lang="en-US" dirty="0"/>
              <a:t>It includes information for six main tables.</a:t>
            </a:r>
          </a:p>
          <a:p>
            <a:pPr marL="457200" lvl="1" indent="0">
              <a:buNone/>
            </a:pPr>
            <a:r>
              <a:rPr lang="en-US" dirty="0"/>
              <a:t>1. dim_customer: contains customer-related data</a:t>
            </a:r>
          </a:p>
          <a:p>
            <a:pPr marL="457200" lvl="1" indent="0">
              <a:buNone/>
            </a:pPr>
            <a:r>
              <a:rPr lang="en-US" dirty="0"/>
              <a:t>2. dim_product: contains product-related data</a:t>
            </a:r>
          </a:p>
          <a:p>
            <a:pPr marL="457200" lvl="1" indent="0">
              <a:buNone/>
            </a:pPr>
            <a:r>
              <a:rPr lang="en-US" dirty="0"/>
              <a:t>3. fact_gross_price: contains gross price information for each product</a:t>
            </a:r>
          </a:p>
          <a:p>
            <a:pPr marL="457200" lvl="1" indent="0">
              <a:buNone/>
            </a:pPr>
            <a:r>
              <a:rPr lang="en-US" dirty="0"/>
              <a:t>4. fact_manufacturing_cost: contains the cost incurred in the production of each product</a:t>
            </a:r>
          </a:p>
          <a:p>
            <a:pPr marL="457200" lvl="1" indent="0">
              <a:buNone/>
            </a:pPr>
            <a:r>
              <a:rPr lang="en-US" dirty="0"/>
              <a:t>5. fact_pre_invoice_deductions: contains pre-invoice deductions information for each product</a:t>
            </a:r>
          </a:p>
          <a:p>
            <a:pPr marL="457200" lvl="1" indent="0">
              <a:buNone/>
            </a:pPr>
            <a:r>
              <a:rPr lang="en-US" dirty="0"/>
              <a:t>6. fact_sales_monthly: contains monthly sales data for each product.</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sp>
        <p:nvSpPr>
          <p:cNvPr id="3" name="TextBox 3"/>
          <p:cNvSpPr txBox="1"/>
          <p:nvPr/>
        </p:nvSpPr>
        <p:spPr>
          <a:xfrm>
            <a:off x="1991805" y="5404104"/>
            <a:ext cx="3988814" cy="4588179"/>
          </a:xfrm>
          <a:prstGeom prst="rect">
            <a:avLst/>
          </a:prstGeom>
        </p:spPr>
        <p:txBody>
          <a:bodyPr lIns="0" tIns="0" rIns="0" bIns="0" rtlCol="0" anchor="t">
            <a:spAutoFit/>
          </a:bodyPr>
          <a:lstStyle/>
          <a:p>
            <a:pPr algn="ctr">
              <a:lnSpc>
                <a:spcPts val="2970"/>
              </a:lnSpc>
            </a:pPr>
            <a:r>
              <a:rPr lang="en-US" sz="2000" b="0" i="0" dirty="0">
                <a:solidFill>
                  <a:srgbClr val="0D0D0D"/>
                </a:solidFill>
                <a:effectLst/>
                <a:latin typeface="Söhne"/>
              </a:rPr>
              <a:t>A fiscal year (FY) is a period used for financial reporting and planning by businesses, governments, and other organizations</a:t>
            </a:r>
            <a:r>
              <a:rPr lang="en-US" sz="2000" dirty="0">
                <a:solidFill>
                  <a:srgbClr val="000000"/>
                </a:solidFill>
                <a:latin typeface="Manjari Medium"/>
              </a:rPr>
              <a:t>.</a:t>
            </a:r>
          </a:p>
          <a:p>
            <a:pPr algn="ctr">
              <a:lnSpc>
                <a:spcPts val="2970"/>
              </a:lnSpc>
            </a:pPr>
            <a:r>
              <a:rPr lang="en-US" sz="2000" b="0" i="0" dirty="0">
                <a:solidFill>
                  <a:srgbClr val="0D0D0D"/>
                </a:solidFill>
                <a:effectLst/>
                <a:latin typeface="Söhne"/>
              </a:rPr>
              <a:t>Unlike the calendar year, which begins on January 1st and ends on December 31st, a fiscal year can start and end at any point in the year, depending on the organization's accounting practices and reporting requirements.</a:t>
            </a:r>
          </a:p>
          <a:p>
            <a:pPr algn="ctr">
              <a:lnSpc>
                <a:spcPts val="2970"/>
              </a:lnSpc>
            </a:pPr>
            <a:r>
              <a:rPr lang="en-US" sz="2000" dirty="0">
                <a:solidFill>
                  <a:srgbClr val="0D0D0D"/>
                </a:solidFill>
                <a:latin typeface="Söhne"/>
              </a:rPr>
              <a:t>Atliq’s Fiscal Year starts September Month</a:t>
            </a:r>
            <a:endParaRPr lang="en-US" sz="2000" dirty="0">
              <a:solidFill>
                <a:srgbClr val="000000"/>
              </a:solidFill>
              <a:latin typeface="Manjari Medium"/>
            </a:endParaRPr>
          </a:p>
        </p:txBody>
      </p:sp>
      <p:grpSp>
        <p:nvGrpSpPr>
          <p:cNvPr id="4" name="Group 4"/>
          <p:cNvGrpSpPr/>
          <p:nvPr/>
        </p:nvGrpSpPr>
        <p:grpSpPr>
          <a:xfrm>
            <a:off x="5775496" y="1195544"/>
            <a:ext cx="6275579" cy="2931275"/>
            <a:chOff x="0" y="0"/>
            <a:chExt cx="8367438" cy="3908366"/>
          </a:xfrm>
        </p:grpSpPr>
        <p:sp>
          <p:nvSpPr>
            <p:cNvPr id="5" name="Freeform 5"/>
            <p:cNvSpPr/>
            <p:nvPr/>
          </p:nvSpPr>
          <p:spPr>
            <a:xfrm rot="-10782864">
              <a:off x="17762" y="20796"/>
              <a:ext cx="8346917" cy="1127967"/>
            </a:xfrm>
            <a:custGeom>
              <a:avLst/>
              <a:gdLst/>
              <a:ahLst/>
              <a:cxnLst/>
              <a:rect l="l" t="t" r="r" b="b"/>
              <a:pathLst>
                <a:path w="8346917" h="1127967">
                  <a:moveTo>
                    <a:pt x="0" y="0"/>
                  </a:moveTo>
                  <a:lnTo>
                    <a:pt x="8346917" y="0"/>
                  </a:lnTo>
                  <a:lnTo>
                    <a:pt x="8346917" y="1127967"/>
                  </a:lnTo>
                  <a:lnTo>
                    <a:pt x="0" y="1127967"/>
                  </a:lnTo>
                  <a:lnTo>
                    <a:pt x="0" y="0"/>
                  </a:lnTo>
                  <a:close/>
                </a:path>
              </a:pathLst>
            </a:custGeom>
            <a:blipFill>
              <a:blip r:embed="rId3"/>
              <a:stretch>
                <a:fillRect l="-34323" t="-139518" r="-39491" b="-33804"/>
              </a:stretch>
            </a:blipFill>
          </p:spPr>
        </p:sp>
        <p:sp>
          <p:nvSpPr>
            <p:cNvPr id="6" name="Freeform 6"/>
            <p:cNvSpPr/>
            <p:nvPr/>
          </p:nvSpPr>
          <p:spPr>
            <a:xfrm rot="24721">
              <a:off x="10261" y="994609"/>
              <a:ext cx="8346917" cy="2883782"/>
            </a:xfrm>
            <a:custGeom>
              <a:avLst/>
              <a:gdLst/>
              <a:ahLst/>
              <a:cxnLst/>
              <a:rect l="l" t="t" r="r" b="b"/>
              <a:pathLst>
                <a:path w="8346917" h="2883782">
                  <a:moveTo>
                    <a:pt x="0" y="0"/>
                  </a:moveTo>
                  <a:lnTo>
                    <a:pt x="8346917" y="0"/>
                  </a:lnTo>
                  <a:lnTo>
                    <a:pt x="8346917" y="2883783"/>
                  </a:lnTo>
                  <a:lnTo>
                    <a:pt x="0" y="2883783"/>
                  </a:lnTo>
                  <a:lnTo>
                    <a:pt x="0" y="0"/>
                  </a:lnTo>
                  <a:close/>
                </a:path>
              </a:pathLst>
            </a:custGeom>
            <a:blipFill>
              <a:blip r:embed="rId3"/>
              <a:stretch>
                <a:fillRect l="-40007" r="-45522" b="-14113"/>
              </a:stretch>
            </a:blipFill>
          </p:spPr>
        </p:sp>
      </p:grpSp>
      <p:sp>
        <p:nvSpPr>
          <p:cNvPr id="7" name="TextBox 7"/>
          <p:cNvSpPr txBox="1"/>
          <p:nvPr/>
        </p:nvSpPr>
        <p:spPr>
          <a:xfrm rot="7990">
            <a:off x="4815459" y="1806318"/>
            <a:ext cx="8090434" cy="1966900"/>
          </a:xfrm>
          <a:prstGeom prst="rect">
            <a:avLst/>
          </a:prstGeom>
        </p:spPr>
        <p:txBody>
          <a:bodyPr lIns="0" tIns="0" rIns="0" bIns="0" rtlCol="0" anchor="t">
            <a:spAutoFit/>
          </a:bodyPr>
          <a:lstStyle/>
          <a:p>
            <a:pPr algn="ctr">
              <a:lnSpc>
                <a:spcPts val="14593"/>
              </a:lnSpc>
            </a:pPr>
            <a:r>
              <a:rPr lang="en-US" sz="14593" spc="773" dirty="0">
                <a:solidFill>
                  <a:srgbClr val="000000"/>
                </a:solidFill>
                <a:latin typeface="Better Together Condensed"/>
              </a:rPr>
              <a:t>Keywords</a:t>
            </a:r>
          </a:p>
        </p:txBody>
      </p:sp>
      <p:sp>
        <p:nvSpPr>
          <p:cNvPr id="8" name="AutoShape 8"/>
          <p:cNvSpPr/>
          <p:nvPr/>
        </p:nvSpPr>
        <p:spPr>
          <a:xfrm>
            <a:off x="1447800" y="4598623"/>
            <a:ext cx="15681848" cy="0"/>
          </a:xfrm>
          <a:prstGeom prst="line">
            <a:avLst/>
          </a:prstGeom>
          <a:ln w="85725" cap="flat">
            <a:solidFill>
              <a:srgbClr val="000000"/>
            </a:solidFill>
            <a:prstDash val="solid"/>
            <a:headEnd type="oval" w="lg" len="lg"/>
            <a:tailEnd type="triangle" w="lg" len="med"/>
          </a:ln>
        </p:spPr>
      </p:sp>
      <p:grpSp>
        <p:nvGrpSpPr>
          <p:cNvPr id="9" name="Group 9"/>
          <p:cNvGrpSpPr/>
          <p:nvPr/>
        </p:nvGrpSpPr>
        <p:grpSpPr>
          <a:xfrm rot="303597">
            <a:off x="2467498" y="3827485"/>
            <a:ext cx="3064325" cy="1819422"/>
            <a:chOff x="0" y="0"/>
            <a:chExt cx="4085767" cy="2425896"/>
          </a:xfrm>
        </p:grpSpPr>
        <p:sp>
          <p:nvSpPr>
            <p:cNvPr id="10" name="Freeform 10"/>
            <p:cNvSpPr/>
            <p:nvPr/>
          </p:nvSpPr>
          <p:spPr>
            <a:xfrm rot="-278853">
              <a:off x="111286" y="828740"/>
              <a:ext cx="3922567" cy="1440608"/>
            </a:xfrm>
            <a:custGeom>
              <a:avLst/>
              <a:gdLst/>
              <a:ahLst/>
              <a:cxnLst/>
              <a:rect l="l" t="t" r="r" b="b"/>
              <a:pathLst>
                <a:path w="3922567" h="1440608">
                  <a:moveTo>
                    <a:pt x="0" y="0"/>
                  </a:moveTo>
                  <a:lnTo>
                    <a:pt x="3922566" y="0"/>
                  </a:lnTo>
                  <a:lnTo>
                    <a:pt x="3922566" y="1440608"/>
                  </a:lnTo>
                  <a:lnTo>
                    <a:pt x="0" y="1440608"/>
                  </a:lnTo>
                  <a:lnTo>
                    <a:pt x="0" y="0"/>
                  </a:lnTo>
                  <a:close/>
                </a:path>
              </a:pathLst>
            </a:custGeom>
            <a:blipFill>
              <a:blip r:embed="rId4"/>
              <a:stretch>
                <a:fillRect l="-33561" r="-39267"/>
              </a:stretch>
            </a:blipFill>
          </p:spPr>
        </p:sp>
        <p:sp>
          <p:nvSpPr>
            <p:cNvPr id="11" name="Freeform 11"/>
            <p:cNvSpPr/>
            <p:nvPr/>
          </p:nvSpPr>
          <p:spPr>
            <a:xfrm rot="10516286">
              <a:off x="52703" y="159227"/>
              <a:ext cx="3922567" cy="1440608"/>
            </a:xfrm>
            <a:custGeom>
              <a:avLst/>
              <a:gdLst/>
              <a:ahLst/>
              <a:cxnLst/>
              <a:rect l="l" t="t" r="r" b="b"/>
              <a:pathLst>
                <a:path w="3922567" h="1440608">
                  <a:moveTo>
                    <a:pt x="0" y="0"/>
                  </a:moveTo>
                  <a:lnTo>
                    <a:pt x="3922567" y="0"/>
                  </a:lnTo>
                  <a:lnTo>
                    <a:pt x="3922567" y="1440608"/>
                  </a:lnTo>
                  <a:lnTo>
                    <a:pt x="0" y="1440608"/>
                  </a:lnTo>
                  <a:lnTo>
                    <a:pt x="0" y="0"/>
                  </a:lnTo>
                  <a:close/>
                </a:path>
              </a:pathLst>
            </a:custGeom>
            <a:blipFill>
              <a:blip r:embed="rId4"/>
              <a:stretch>
                <a:fillRect l="-33561" r="-39267"/>
              </a:stretch>
            </a:blipFill>
          </p:spPr>
          <p:txBody>
            <a:bodyPr/>
            <a:lstStyle/>
            <a:p>
              <a:endParaRPr lang="en-IN" dirty="0"/>
            </a:p>
          </p:txBody>
        </p:sp>
      </p:grpSp>
      <p:sp>
        <p:nvSpPr>
          <p:cNvPr id="12" name="TextBox 12"/>
          <p:cNvSpPr txBox="1"/>
          <p:nvPr/>
        </p:nvSpPr>
        <p:spPr>
          <a:xfrm rot="7990">
            <a:off x="2643839" y="4420353"/>
            <a:ext cx="2705982" cy="866312"/>
          </a:xfrm>
          <a:prstGeom prst="rect">
            <a:avLst/>
          </a:prstGeom>
        </p:spPr>
        <p:txBody>
          <a:bodyPr lIns="0" tIns="0" rIns="0" bIns="0" rtlCol="0" anchor="t">
            <a:spAutoFit/>
          </a:bodyPr>
          <a:lstStyle/>
          <a:p>
            <a:pPr algn="ctr">
              <a:lnSpc>
                <a:spcPts val="6434"/>
              </a:lnSpc>
            </a:pPr>
            <a:r>
              <a:rPr lang="en-US" sz="6434" spc="341" dirty="0">
                <a:solidFill>
                  <a:srgbClr val="000000"/>
                </a:solidFill>
                <a:latin typeface="Better Together Condensed"/>
              </a:rPr>
              <a:t>Fiscal Year</a:t>
            </a:r>
          </a:p>
        </p:txBody>
      </p:sp>
      <p:sp>
        <p:nvSpPr>
          <p:cNvPr id="13" name="TextBox 13"/>
          <p:cNvSpPr txBox="1"/>
          <p:nvPr/>
        </p:nvSpPr>
        <p:spPr>
          <a:xfrm>
            <a:off x="7149593" y="5396725"/>
            <a:ext cx="3988814" cy="2279855"/>
          </a:xfrm>
          <a:prstGeom prst="rect">
            <a:avLst/>
          </a:prstGeom>
        </p:spPr>
        <p:txBody>
          <a:bodyPr lIns="0" tIns="0" rIns="0" bIns="0" rtlCol="0" anchor="t">
            <a:spAutoFit/>
          </a:bodyPr>
          <a:lstStyle/>
          <a:p>
            <a:pPr algn="ctr">
              <a:lnSpc>
                <a:spcPts val="2970"/>
              </a:lnSpc>
            </a:pPr>
            <a:r>
              <a:rPr lang="en-US" sz="2000" b="0" i="0" dirty="0">
                <a:solidFill>
                  <a:srgbClr val="0D0D0D"/>
                </a:solidFill>
                <a:effectLst/>
                <a:latin typeface="Söhne"/>
              </a:rPr>
              <a:t>A fiscal year is typically divided into four quarters, each consisting of three months. Quarters provide a convenient way to track and analyze financial performance over shorter intervals within the fiscal year.</a:t>
            </a:r>
            <a:endParaRPr lang="en-US" sz="2000" dirty="0">
              <a:solidFill>
                <a:srgbClr val="000000"/>
              </a:solidFill>
              <a:latin typeface="Manjari Medium"/>
            </a:endParaRPr>
          </a:p>
        </p:txBody>
      </p:sp>
      <p:grpSp>
        <p:nvGrpSpPr>
          <p:cNvPr id="14" name="Group 14"/>
          <p:cNvGrpSpPr/>
          <p:nvPr/>
        </p:nvGrpSpPr>
        <p:grpSpPr>
          <a:xfrm rot="303597">
            <a:off x="7550397" y="3787957"/>
            <a:ext cx="3064325" cy="1819422"/>
            <a:chOff x="0" y="0"/>
            <a:chExt cx="4085767" cy="2425896"/>
          </a:xfrm>
        </p:grpSpPr>
        <p:sp>
          <p:nvSpPr>
            <p:cNvPr id="15" name="Freeform 15"/>
            <p:cNvSpPr/>
            <p:nvPr/>
          </p:nvSpPr>
          <p:spPr>
            <a:xfrm rot="-278853">
              <a:off x="111286" y="828740"/>
              <a:ext cx="3922567" cy="1440608"/>
            </a:xfrm>
            <a:custGeom>
              <a:avLst/>
              <a:gdLst/>
              <a:ahLst/>
              <a:cxnLst/>
              <a:rect l="l" t="t" r="r" b="b"/>
              <a:pathLst>
                <a:path w="3922567" h="1440608">
                  <a:moveTo>
                    <a:pt x="0" y="0"/>
                  </a:moveTo>
                  <a:lnTo>
                    <a:pt x="3922566" y="0"/>
                  </a:lnTo>
                  <a:lnTo>
                    <a:pt x="3922566" y="1440608"/>
                  </a:lnTo>
                  <a:lnTo>
                    <a:pt x="0" y="1440608"/>
                  </a:lnTo>
                  <a:lnTo>
                    <a:pt x="0" y="0"/>
                  </a:lnTo>
                  <a:close/>
                </a:path>
              </a:pathLst>
            </a:custGeom>
            <a:blipFill>
              <a:blip r:embed="rId4"/>
              <a:stretch>
                <a:fillRect l="-33561" r="-39267"/>
              </a:stretch>
            </a:blipFill>
          </p:spPr>
        </p:sp>
        <p:sp>
          <p:nvSpPr>
            <p:cNvPr id="16" name="Freeform 16"/>
            <p:cNvSpPr/>
            <p:nvPr/>
          </p:nvSpPr>
          <p:spPr>
            <a:xfrm rot="10516286">
              <a:off x="52703" y="159227"/>
              <a:ext cx="3922567" cy="1440608"/>
            </a:xfrm>
            <a:custGeom>
              <a:avLst/>
              <a:gdLst/>
              <a:ahLst/>
              <a:cxnLst/>
              <a:rect l="l" t="t" r="r" b="b"/>
              <a:pathLst>
                <a:path w="3922567" h="1440608">
                  <a:moveTo>
                    <a:pt x="0" y="0"/>
                  </a:moveTo>
                  <a:lnTo>
                    <a:pt x="3922567" y="0"/>
                  </a:lnTo>
                  <a:lnTo>
                    <a:pt x="3922567" y="1440608"/>
                  </a:lnTo>
                  <a:lnTo>
                    <a:pt x="0" y="1440608"/>
                  </a:lnTo>
                  <a:lnTo>
                    <a:pt x="0" y="0"/>
                  </a:lnTo>
                  <a:close/>
                </a:path>
              </a:pathLst>
            </a:custGeom>
            <a:blipFill>
              <a:blip r:embed="rId4"/>
              <a:stretch>
                <a:fillRect l="-33561" r="-39267"/>
              </a:stretch>
            </a:blipFill>
          </p:spPr>
        </p:sp>
      </p:grpSp>
      <p:sp>
        <p:nvSpPr>
          <p:cNvPr id="17" name="TextBox 17"/>
          <p:cNvSpPr txBox="1"/>
          <p:nvPr/>
        </p:nvSpPr>
        <p:spPr>
          <a:xfrm rot="7990">
            <a:off x="7518120" y="4297381"/>
            <a:ext cx="3128768" cy="863057"/>
          </a:xfrm>
          <a:prstGeom prst="rect">
            <a:avLst/>
          </a:prstGeom>
        </p:spPr>
        <p:txBody>
          <a:bodyPr wrap="square" lIns="0" tIns="0" rIns="0" bIns="0" rtlCol="0" anchor="t">
            <a:spAutoFit/>
          </a:bodyPr>
          <a:lstStyle/>
          <a:p>
            <a:pPr algn="ctr">
              <a:lnSpc>
                <a:spcPts val="6434"/>
              </a:lnSpc>
            </a:pPr>
            <a:r>
              <a:rPr lang="en-US" sz="6434" spc="341" dirty="0">
                <a:solidFill>
                  <a:srgbClr val="000000"/>
                </a:solidFill>
                <a:latin typeface="Better Together Condensed"/>
              </a:rPr>
              <a:t>Fiscal Quarters</a:t>
            </a:r>
          </a:p>
        </p:txBody>
      </p:sp>
      <p:sp>
        <p:nvSpPr>
          <p:cNvPr id="18" name="TextBox 18"/>
          <p:cNvSpPr txBox="1"/>
          <p:nvPr/>
        </p:nvSpPr>
        <p:spPr>
          <a:xfrm>
            <a:off x="12416674" y="5352370"/>
            <a:ext cx="3988814" cy="4203458"/>
          </a:xfrm>
          <a:prstGeom prst="rect">
            <a:avLst/>
          </a:prstGeom>
        </p:spPr>
        <p:txBody>
          <a:bodyPr lIns="0" tIns="0" rIns="0" bIns="0" rtlCol="0" anchor="t">
            <a:spAutoFit/>
          </a:bodyPr>
          <a:lstStyle/>
          <a:p>
            <a:pPr algn="ctr">
              <a:lnSpc>
                <a:spcPts val="2970"/>
              </a:lnSpc>
            </a:pPr>
            <a:r>
              <a:rPr lang="en-US" sz="2000" b="0" i="0" dirty="0">
                <a:solidFill>
                  <a:srgbClr val="0D0D0D"/>
                </a:solidFill>
                <a:effectLst/>
                <a:latin typeface="Söhne"/>
              </a:rPr>
              <a:t>Gross sales refer to the total revenue generated by a business from selling its products or services before deducting any expenses, discounts, or returns. It represents the total value of all goods or services sold during a specific period.</a:t>
            </a:r>
          </a:p>
          <a:p>
            <a:pPr algn="ctr">
              <a:lnSpc>
                <a:spcPts val="2970"/>
              </a:lnSpc>
            </a:pPr>
            <a:r>
              <a:rPr lang="en-US" sz="2000" b="0" i="0" dirty="0">
                <a:solidFill>
                  <a:srgbClr val="0D0D0D"/>
                </a:solidFill>
                <a:effectLst/>
                <a:latin typeface="Söhne"/>
              </a:rPr>
              <a:t>Gross sales are calculated by multiplying the quantity of goods or services sold by their respective selling prices</a:t>
            </a:r>
            <a:r>
              <a:rPr lang="en-US" sz="2000" dirty="0">
                <a:solidFill>
                  <a:srgbClr val="0D0D0D"/>
                </a:solidFill>
                <a:latin typeface="Söhne"/>
              </a:rPr>
              <a:t>.</a:t>
            </a:r>
            <a:endParaRPr lang="en-US" sz="2000" dirty="0">
              <a:solidFill>
                <a:srgbClr val="000000"/>
              </a:solidFill>
              <a:latin typeface="Manjari Medium"/>
            </a:endParaRPr>
          </a:p>
        </p:txBody>
      </p:sp>
      <p:grpSp>
        <p:nvGrpSpPr>
          <p:cNvPr id="19" name="Group 19"/>
          <p:cNvGrpSpPr/>
          <p:nvPr/>
        </p:nvGrpSpPr>
        <p:grpSpPr>
          <a:xfrm rot="303597">
            <a:off x="12663691" y="3690538"/>
            <a:ext cx="3064325" cy="1819422"/>
            <a:chOff x="0" y="0"/>
            <a:chExt cx="4085767" cy="2425896"/>
          </a:xfrm>
        </p:grpSpPr>
        <p:sp>
          <p:nvSpPr>
            <p:cNvPr id="20" name="Freeform 20"/>
            <p:cNvSpPr/>
            <p:nvPr/>
          </p:nvSpPr>
          <p:spPr>
            <a:xfrm rot="-278853">
              <a:off x="111286" y="828740"/>
              <a:ext cx="3922567" cy="1440608"/>
            </a:xfrm>
            <a:custGeom>
              <a:avLst/>
              <a:gdLst/>
              <a:ahLst/>
              <a:cxnLst/>
              <a:rect l="l" t="t" r="r" b="b"/>
              <a:pathLst>
                <a:path w="3922567" h="1440608">
                  <a:moveTo>
                    <a:pt x="0" y="0"/>
                  </a:moveTo>
                  <a:lnTo>
                    <a:pt x="3922566" y="0"/>
                  </a:lnTo>
                  <a:lnTo>
                    <a:pt x="3922566" y="1440608"/>
                  </a:lnTo>
                  <a:lnTo>
                    <a:pt x="0" y="1440608"/>
                  </a:lnTo>
                  <a:lnTo>
                    <a:pt x="0" y="0"/>
                  </a:lnTo>
                  <a:close/>
                </a:path>
              </a:pathLst>
            </a:custGeom>
            <a:blipFill>
              <a:blip r:embed="rId4"/>
              <a:stretch>
                <a:fillRect l="-33561" r="-39267"/>
              </a:stretch>
            </a:blipFill>
          </p:spPr>
        </p:sp>
        <p:sp>
          <p:nvSpPr>
            <p:cNvPr id="21" name="Freeform 21"/>
            <p:cNvSpPr/>
            <p:nvPr/>
          </p:nvSpPr>
          <p:spPr>
            <a:xfrm rot="10516286">
              <a:off x="52703" y="159227"/>
              <a:ext cx="3922567" cy="1440608"/>
            </a:xfrm>
            <a:custGeom>
              <a:avLst/>
              <a:gdLst/>
              <a:ahLst/>
              <a:cxnLst/>
              <a:rect l="l" t="t" r="r" b="b"/>
              <a:pathLst>
                <a:path w="3922567" h="1440608">
                  <a:moveTo>
                    <a:pt x="0" y="0"/>
                  </a:moveTo>
                  <a:lnTo>
                    <a:pt x="3922567" y="0"/>
                  </a:lnTo>
                  <a:lnTo>
                    <a:pt x="3922567" y="1440608"/>
                  </a:lnTo>
                  <a:lnTo>
                    <a:pt x="0" y="1440608"/>
                  </a:lnTo>
                  <a:lnTo>
                    <a:pt x="0" y="0"/>
                  </a:lnTo>
                  <a:close/>
                </a:path>
              </a:pathLst>
            </a:custGeom>
            <a:blipFill>
              <a:blip r:embed="rId4"/>
              <a:stretch>
                <a:fillRect l="-33561" r="-39267"/>
              </a:stretch>
            </a:blipFill>
          </p:spPr>
        </p:sp>
      </p:grpSp>
      <p:sp>
        <p:nvSpPr>
          <p:cNvPr id="22" name="TextBox 22"/>
          <p:cNvSpPr txBox="1"/>
          <p:nvPr/>
        </p:nvSpPr>
        <p:spPr>
          <a:xfrm rot="7990">
            <a:off x="12798253" y="4165467"/>
            <a:ext cx="2705982" cy="866312"/>
          </a:xfrm>
          <a:prstGeom prst="rect">
            <a:avLst/>
          </a:prstGeom>
        </p:spPr>
        <p:txBody>
          <a:bodyPr lIns="0" tIns="0" rIns="0" bIns="0" rtlCol="0" anchor="t">
            <a:spAutoFit/>
          </a:bodyPr>
          <a:lstStyle/>
          <a:p>
            <a:pPr algn="ctr">
              <a:lnSpc>
                <a:spcPts val="6434"/>
              </a:lnSpc>
            </a:pPr>
            <a:r>
              <a:rPr lang="en-US" sz="6434" spc="341" dirty="0">
                <a:solidFill>
                  <a:srgbClr val="000000"/>
                </a:solidFill>
                <a:latin typeface="Better Together Condensed"/>
              </a:rPr>
              <a:t>Gross Sales</a:t>
            </a:r>
          </a:p>
        </p:txBody>
      </p:sp>
      <p:sp>
        <p:nvSpPr>
          <p:cNvPr id="23" name="Freeform 23"/>
          <p:cNvSpPr/>
          <p:nvPr/>
        </p:nvSpPr>
        <p:spPr>
          <a:xfrm>
            <a:off x="11381047" y="753808"/>
            <a:ext cx="2109354" cy="1830096"/>
          </a:xfrm>
          <a:custGeom>
            <a:avLst/>
            <a:gdLst/>
            <a:ahLst/>
            <a:cxnLst/>
            <a:rect l="l" t="t" r="r" b="b"/>
            <a:pathLst>
              <a:path w="2109354" h="1830096">
                <a:moveTo>
                  <a:pt x="0" y="0"/>
                </a:moveTo>
                <a:lnTo>
                  <a:pt x="2109354" y="0"/>
                </a:lnTo>
                <a:lnTo>
                  <a:pt x="2109354" y="1830097"/>
                </a:lnTo>
                <a:lnTo>
                  <a:pt x="0" y="18300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Freeform 24"/>
          <p:cNvSpPr/>
          <p:nvPr/>
        </p:nvSpPr>
        <p:spPr>
          <a:xfrm rot="8309543" flipH="1" flipV="1">
            <a:off x="2364387" y="560243"/>
            <a:ext cx="3270547" cy="3465897"/>
          </a:xfrm>
          <a:custGeom>
            <a:avLst/>
            <a:gdLst/>
            <a:ahLst/>
            <a:cxnLst/>
            <a:rect l="l" t="t" r="r" b="b"/>
            <a:pathLst>
              <a:path w="3270547" h="3465897">
                <a:moveTo>
                  <a:pt x="3270547" y="3465897"/>
                </a:moveTo>
                <a:lnTo>
                  <a:pt x="0" y="3465897"/>
                </a:lnTo>
                <a:lnTo>
                  <a:pt x="0" y="0"/>
                </a:lnTo>
                <a:lnTo>
                  <a:pt x="3270547" y="0"/>
                </a:lnTo>
                <a:lnTo>
                  <a:pt x="3270547" y="3465897"/>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p:cNvGrpSpPr/>
          <p:nvPr/>
        </p:nvGrpSpPr>
        <p:grpSpPr>
          <a:xfrm rot="303597">
            <a:off x="-2567881" y="-1098153"/>
            <a:ext cx="23937768" cy="12701636"/>
            <a:chOff x="455499" y="1276491"/>
            <a:chExt cx="31917024" cy="16935514"/>
          </a:xfrm>
        </p:grpSpPr>
        <p:sp>
          <p:nvSpPr>
            <p:cNvPr id="4" name="Freeform 4"/>
            <p:cNvSpPr/>
            <p:nvPr/>
          </p:nvSpPr>
          <p:spPr>
            <a:xfrm rot="-278853">
              <a:off x="893091" y="6650818"/>
              <a:ext cx="31479432" cy="11561187"/>
            </a:xfrm>
            <a:custGeom>
              <a:avLst/>
              <a:gdLst/>
              <a:ahLst/>
              <a:cxnLst/>
              <a:rect l="l" t="t" r="r" b="b"/>
              <a:pathLst>
                <a:path w="31479432" h="11561187">
                  <a:moveTo>
                    <a:pt x="0" y="0"/>
                  </a:moveTo>
                  <a:lnTo>
                    <a:pt x="31479432" y="0"/>
                  </a:lnTo>
                  <a:lnTo>
                    <a:pt x="31479432" y="11561186"/>
                  </a:lnTo>
                  <a:lnTo>
                    <a:pt x="0" y="11561186"/>
                  </a:lnTo>
                  <a:lnTo>
                    <a:pt x="0" y="0"/>
                  </a:lnTo>
                  <a:close/>
                </a:path>
              </a:pathLst>
            </a:custGeom>
            <a:blipFill>
              <a:blip r:embed="rId3"/>
              <a:stretch>
                <a:fillRect l="-33561" r="-39267"/>
              </a:stretch>
            </a:blipFill>
          </p:spPr>
        </p:sp>
        <p:sp>
          <p:nvSpPr>
            <p:cNvPr id="5" name="Freeform 5"/>
            <p:cNvSpPr/>
            <p:nvPr/>
          </p:nvSpPr>
          <p:spPr>
            <a:xfrm rot="10516286">
              <a:off x="455499" y="1276491"/>
              <a:ext cx="31479432" cy="12350808"/>
            </a:xfrm>
            <a:custGeom>
              <a:avLst/>
              <a:gdLst/>
              <a:ahLst/>
              <a:cxnLst/>
              <a:rect l="l" t="t" r="r" b="b"/>
              <a:pathLst>
                <a:path w="31479432" h="11561187">
                  <a:moveTo>
                    <a:pt x="0" y="0"/>
                  </a:moveTo>
                  <a:lnTo>
                    <a:pt x="31479433" y="0"/>
                  </a:lnTo>
                  <a:lnTo>
                    <a:pt x="31479433" y="11561186"/>
                  </a:lnTo>
                  <a:lnTo>
                    <a:pt x="0" y="11561186"/>
                  </a:lnTo>
                  <a:lnTo>
                    <a:pt x="0" y="0"/>
                  </a:lnTo>
                  <a:close/>
                </a:path>
              </a:pathLst>
            </a:custGeom>
            <a:blipFill>
              <a:blip r:embed="rId3"/>
              <a:stretch>
                <a:fillRect l="-33561" r="-39267"/>
              </a:stretch>
            </a:blipFill>
          </p:spPr>
        </p:sp>
      </p:grpSp>
      <p:sp>
        <p:nvSpPr>
          <p:cNvPr id="11" name="Freeform 11"/>
          <p:cNvSpPr/>
          <p:nvPr/>
        </p:nvSpPr>
        <p:spPr>
          <a:xfrm rot="642428">
            <a:off x="13738099" y="1966735"/>
            <a:ext cx="1445959" cy="2073059"/>
          </a:xfrm>
          <a:custGeom>
            <a:avLst/>
            <a:gdLst/>
            <a:ahLst/>
            <a:cxnLst/>
            <a:rect l="l" t="t" r="r" b="b"/>
            <a:pathLst>
              <a:path w="1445959" h="2073059">
                <a:moveTo>
                  <a:pt x="0" y="0"/>
                </a:moveTo>
                <a:lnTo>
                  <a:pt x="1445959" y="0"/>
                </a:lnTo>
                <a:lnTo>
                  <a:pt x="1445959" y="2073059"/>
                </a:lnTo>
                <a:lnTo>
                  <a:pt x="0" y="2073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rot="8630884" flipH="1" flipV="1">
            <a:off x="1411385" y="1644315"/>
            <a:ext cx="3190678" cy="3381258"/>
          </a:xfrm>
          <a:custGeom>
            <a:avLst/>
            <a:gdLst/>
            <a:ahLst/>
            <a:cxnLst/>
            <a:rect l="l" t="t" r="r" b="b"/>
            <a:pathLst>
              <a:path w="3190678" h="3381258">
                <a:moveTo>
                  <a:pt x="3190678" y="3381258"/>
                </a:moveTo>
                <a:lnTo>
                  <a:pt x="0" y="3381258"/>
                </a:lnTo>
                <a:lnTo>
                  <a:pt x="0" y="0"/>
                </a:lnTo>
                <a:lnTo>
                  <a:pt x="3190678" y="0"/>
                </a:lnTo>
                <a:lnTo>
                  <a:pt x="3190678" y="33812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rot="-1211391">
            <a:off x="15857317" y="3134075"/>
            <a:ext cx="1017835" cy="1459261"/>
          </a:xfrm>
          <a:custGeom>
            <a:avLst/>
            <a:gdLst/>
            <a:ahLst/>
            <a:cxnLst/>
            <a:rect l="l" t="t" r="r" b="b"/>
            <a:pathLst>
              <a:path w="1017835" h="1459261">
                <a:moveTo>
                  <a:pt x="0" y="0"/>
                </a:moveTo>
                <a:lnTo>
                  <a:pt x="1017835" y="0"/>
                </a:lnTo>
                <a:lnTo>
                  <a:pt x="1017835" y="1459262"/>
                </a:lnTo>
                <a:lnTo>
                  <a:pt x="0" y="1459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itle 15">
            <a:extLst>
              <a:ext uri="{FF2B5EF4-FFF2-40B4-BE49-F238E27FC236}">
                <a16:creationId xmlns:a16="http://schemas.microsoft.com/office/drawing/2014/main" id="{9AA6247F-14AB-B033-7E72-B6082C0844BE}"/>
              </a:ext>
            </a:extLst>
          </p:cNvPr>
          <p:cNvSpPr>
            <a:spLocks noGrp="1"/>
          </p:cNvSpPr>
          <p:nvPr>
            <p:ph type="title"/>
          </p:nvPr>
        </p:nvSpPr>
        <p:spPr>
          <a:xfrm>
            <a:off x="1409700" y="1313773"/>
            <a:ext cx="15468600" cy="1688262"/>
          </a:xfrm>
        </p:spPr>
        <p:txBody>
          <a:bodyPr>
            <a:normAutofit/>
          </a:bodyPr>
          <a:lstStyle/>
          <a:p>
            <a:r>
              <a:rPr lang="en-US" sz="3200" b="1" dirty="0"/>
              <a:t>1. Provide the list of markets in which customer "Atliq Exclusive" operates its business in the APAC region. </a:t>
            </a:r>
            <a:endParaRPr lang="en-IN" sz="3200" b="1" dirty="0"/>
          </a:p>
        </p:txBody>
      </p:sp>
      <p:pic>
        <p:nvPicPr>
          <p:cNvPr id="22" name="Content Placeholder 21">
            <a:extLst>
              <a:ext uri="{FF2B5EF4-FFF2-40B4-BE49-F238E27FC236}">
                <a16:creationId xmlns:a16="http://schemas.microsoft.com/office/drawing/2014/main" id="{54AA25FF-DB84-6821-D9E8-C519C83221E4}"/>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7734437" y="3179457"/>
            <a:ext cx="5455830" cy="5749900"/>
          </a:xfr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02994-725F-07BF-E3D1-84ADE8799E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0C88A4D-8858-BB09-30B8-9E45FD4328D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a:extLst>
              <a:ext uri="{FF2B5EF4-FFF2-40B4-BE49-F238E27FC236}">
                <a16:creationId xmlns:a16="http://schemas.microsoft.com/office/drawing/2014/main" id="{A1210769-9F9E-4F0C-24B9-02ECF5D78C40}"/>
              </a:ext>
            </a:extLst>
          </p:cNvPr>
          <p:cNvGrpSpPr/>
          <p:nvPr/>
        </p:nvGrpSpPr>
        <p:grpSpPr>
          <a:xfrm rot="303597">
            <a:off x="-2567881" y="-1098153"/>
            <a:ext cx="23937768" cy="12701636"/>
            <a:chOff x="455499" y="1276491"/>
            <a:chExt cx="31917024" cy="16935514"/>
          </a:xfrm>
        </p:grpSpPr>
        <p:sp>
          <p:nvSpPr>
            <p:cNvPr id="4" name="Freeform 4">
              <a:extLst>
                <a:ext uri="{FF2B5EF4-FFF2-40B4-BE49-F238E27FC236}">
                  <a16:creationId xmlns:a16="http://schemas.microsoft.com/office/drawing/2014/main" id="{B9605A83-EF7D-CC10-F76B-5F1D1D99432C}"/>
                </a:ext>
              </a:extLst>
            </p:cNvPr>
            <p:cNvSpPr/>
            <p:nvPr/>
          </p:nvSpPr>
          <p:spPr>
            <a:xfrm rot="-278853">
              <a:off x="893091" y="6650818"/>
              <a:ext cx="31479432" cy="11561187"/>
            </a:xfrm>
            <a:custGeom>
              <a:avLst/>
              <a:gdLst/>
              <a:ahLst/>
              <a:cxnLst/>
              <a:rect l="l" t="t" r="r" b="b"/>
              <a:pathLst>
                <a:path w="31479432" h="11561187">
                  <a:moveTo>
                    <a:pt x="0" y="0"/>
                  </a:moveTo>
                  <a:lnTo>
                    <a:pt x="31479432" y="0"/>
                  </a:lnTo>
                  <a:lnTo>
                    <a:pt x="31479432" y="11561186"/>
                  </a:lnTo>
                  <a:lnTo>
                    <a:pt x="0" y="11561186"/>
                  </a:lnTo>
                  <a:lnTo>
                    <a:pt x="0" y="0"/>
                  </a:lnTo>
                  <a:close/>
                </a:path>
              </a:pathLst>
            </a:custGeom>
            <a:blipFill>
              <a:blip r:embed="rId3"/>
              <a:stretch>
                <a:fillRect l="-33561" r="-39267"/>
              </a:stretch>
            </a:blipFill>
          </p:spPr>
        </p:sp>
        <p:sp>
          <p:nvSpPr>
            <p:cNvPr id="5" name="Freeform 5">
              <a:extLst>
                <a:ext uri="{FF2B5EF4-FFF2-40B4-BE49-F238E27FC236}">
                  <a16:creationId xmlns:a16="http://schemas.microsoft.com/office/drawing/2014/main" id="{8DB3BA02-249B-8A4C-D935-C7BC6ADE4526}"/>
                </a:ext>
              </a:extLst>
            </p:cNvPr>
            <p:cNvSpPr/>
            <p:nvPr/>
          </p:nvSpPr>
          <p:spPr>
            <a:xfrm rot="10516286">
              <a:off x="455499" y="1276491"/>
              <a:ext cx="31479432" cy="12350808"/>
            </a:xfrm>
            <a:custGeom>
              <a:avLst/>
              <a:gdLst/>
              <a:ahLst/>
              <a:cxnLst/>
              <a:rect l="l" t="t" r="r" b="b"/>
              <a:pathLst>
                <a:path w="31479432" h="11561187">
                  <a:moveTo>
                    <a:pt x="0" y="0"/>
                  </a:moveTo>
                  <a:lnTo>
                    <a:pt x="31479433" y="0"/>
                  </a:lnTo>
                  <a:lnTo>
                    <a:pt x="31479433" y="11561186"/>
                  </a:lnTo>
                  <a:lnTo>
                    <a:pt x="0" y="11561186"/>
                  </a:lnTo>
                  <a:lnTo>
                    <a:pt x="0" y="0"/>
                  </a:lnTo>
                  <a:close/>
                </a:path>
              </a:pathLst>
            </a:custGeom>
            <a:blipFill>
              <a:blip r:embed="rId3"/>
              <a:stretch>
                <a:fillRect l="-33561" r="-39267"/>
              </a:stretch>
            </a:blipFill>
          </p:spPr>
        </p:sp>
      </p:grpSp>
      <p:sp>
        <p:nvSpPr>
          <p:cNvPr id="11" name="Freeform 11">
            <a:extLst>
              <a:ext uri="{FF2B5EF4-FFF2-40B4-BE49-F238E27FC236}">
                <a16:creationId xmlns:a16="http://schemas.microsoft.com/office/drawing/2014/main" id="{67CD0C28-03DF-7388-3879-9AF8B9B530FC}"/>
              </a:ext>
            </a:extLst>
          </p:cNvPr>
          <p:cNvSpPr/>
          <p:nvPr/>
        </p:nvSpPr>
        <p:spPr>
          <a:xfrm rot="642428">
            <a:off x="13738099" y="1966735"/>
            <a:ext cx="1445959" cy="2073059"/>
          </a:xfrm>
          <a:custGeom>
            <a:avLst/>
            <a:gdLst/>
            <a:ahLst/>
            <a:cxnLst/>
            <a:rect l="l" t="t" r="r" b="b"/>
            <a:pathLst>
              <a:path w="1445959" h="2073059">
                <a:moveTo>
                  <a:pt x="0" y="0"/>
                </a:moveTo>
                <a:lnTo>
                  <a:pt x="1445959" y="0"/>
                </a:lnTo>
                <a:lnTo>
                  <a:pt x="1445959" y="2073059"/>
                </a:lnTo>
                <a:lnTo>
                  <a:pt x="0" y="2073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735FEED8-D11C-A2DB-05B8-35E4A5B76380}"/>
              </a:ext>
            </a:extLst>
          </p:cNvPr>
          <p:cNvSpPr/>
          <p:nvPr/>
        </p:nvSpPr>
        <p:spPr>
          <a:xfrm rot="8630884" flipH="1" flipV="1">
            <a:off x="1411385" y="1644315"/>
            <a:ext cx="3190678" cy="3381258"/>
          </a:xfrm>
          <a:custGeom>
            <a:avLst/>
            <a:gdLst/>
            <a:ahLst/>
            <a:cxnLst/>
            <a:rect l="l" t="t" r="r" b="b"/>
            <a:pathLst>
              <a:path w="3190678" h="3381258">
                <a:moveTo>
                  <a:pt x="3190678" y="3381258"/>
                </a:moveTo>
                <a:lnTo>
                  <a:pt x="0" y="3381258"/>
                </a:lnTo>
                <a:lnTo>
                  <a:pt x="0" y="0"/>
                </a:lnTo>
                <a:lnTo>
                  <a:pt x="3190678" y="0"/>
                </a:lnTo>
                <a:lnTo>
                  <a:pt x="3190678" y="33812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a:extLst>
              <a:ext uri="{FF2B5EF4-FFF2-40B4-BE49-F238E27FC236}">
                <a16:creationId xmlns:a16="http://schemas.microsoft.com/office/drawing/2014/main" id="{1CC18B8E-C8EA-FC79-E052-BED9CA9FAD15}"/>
              </a:ext>
            </a:extLst>
          </p:cNvPr>
          <p:cNvSpPr/>
          <p:nvPr/>
        </p:nvSpPr>
        <p:spPr>
          <a:xfrm rot="-1211391">
            <a:off x="15857317" y="3134075"/>
            <a:ext cx="1017835" cy="1459261"/>
          </a:xfrm>
          <a:custGeom>
            <a:avLst/>
            <a:gdLst/>
            <a:ahLst/>
            <a:cxnLst/>
            <a:rect l="l" t="t" r="r" b="b"/>
            <a:pathLst>
              <a:path w="1017835" h="1459261">
                <a:moveTo>
                  <a:pt x="0" y="0"/>
                </a:moveTo>
                <a:lnTo>
                  <a:pt x="1017835" y="0"/>
                </a:lnTo>
                <a:lnTo>
                  <a:pt x="1017835" y="1459262"/>
                </a:lnTo>
                <a:lnTo>
                  <a:pt x="0" y="1459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itle 15">
            <a:extLst>
              <a:ext uri="{FF2B5EF4-FFF2-40B4-BE49-F238E27FC236}">
                <a16:creationId xmlns:a16="http://schemas.microsoft.com/office/drawing/2014/main" id="{C091EE4F-21CF-9528-45A3-E88C25639893}"/>
              </a:ext>
            </a:extLst>
          </p:cNvPr>
          <p:cNvSpPr>
            <a:spLocks noGrp="1"/>
          </p:cNvSpPr>
          <p:nvPr>
            <p:ph type="title"/>
          </p:nvPr>
        </p:nvSpPr>
        <p:spPr>
          <a:xfrm>
            <a:off x="2095734" y="1770420"/>
            <a:ext cx="15468600" cy="1688262"/>
          </a:xfrm>
        </p:spPr>
        <p:txBody>
          <a:bodyPr>
            <a:noAutofit/>
          </a:bodyPr>
          <a:lstStyle/>
          <a:p>
            <a:r>
              <a:rPr lang="en-US" sz="3200" b="1" dirty="0"/>
              <a:t>2. What is the percentage of unique product increase in 2021 vs. 2020?</a:t>
            </a:r>
            <a:br>
              <a:rPr lang="en-US" sz="3200" b="1" dirty="0"/>
            </a:br>
            <a:r>
              <a:rPr lang="en-US" sz="3200" b="1" dirty="0"/>
              <a:t> The final output contains these fields,</a:t>
            </a:r>
            <a:br>
              <a:rPr lang="en-US" sz="3200" b="1" dirty="0"/>
            </a:br>
            <a:r>
              <a:rPr lang="en-US" sz="3200" b="1" dirty="0"/>
              <a:t> unique_products_2020</a:t>
            </a:r>
            <a:br>
              <a:rPr lang="en-US" sz="3200" b="1" dirty="0"/>
            </a:br>
            <a:r>
              <a:rPr lang="en-US" sz="3200" b="1" dirty="0"/>
              <a:t> unique_products_2021 </a:t>
            </a:r>
            <a:br>
              <a:rPr lang="en-US" sz="3200" b="1" dirty="0"/>
            </a:br>
            <a:r>
              <a:rPr lang="en-US" sz="3200" b="1" dirty="0"/>
              <a:t>percentage_chg </a:t>
            </a:r>
            <a:endParaRPr lang="en-IN" sz="3200" b="1" dirty="0"/>
          </a:p>
        </p:txBody>
      </p:sp>
      <p:pic>
        <p:nvPicPr>
          <p:cNvPr id="9" name="Content Placeholder 8">
            <a:extLst>
              <a:ext uri="{FF2B5EF4-FFF2-40B4-BE49-F238E27FC236}">
                <a16:creationId xmlns:a16="http://schemas.microsoft.com/office/drawing/2014/main" id="{8F01FFBC-56AC-B08C-ADB2-9B89AB252BF2}"/>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2743199" y="4912495"/>
            <a:ext cx="8342699" cy="993005"/>
          </a:xfrm>
        </p:spPr>
      </p:pic>
      <p:pic>
        <p:nvPicPr>
          <p:cNvPr id="14" name="Picture 13">
            <a:extLst>
              <a:ext uri="{FF2B5EF4-FFF2-40B4-BE49-F238E27FC236}">
                <a16:creationId xmlns:a16="http://schemas.microsoft.com/office/drawing/2014/main" id="{D69AE155-EF18-778B-F730-F13BE0F4025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092302" y="3099828"/>
            <a:ext cx="6286734" cy="6286734"/>
          </a:xfrm>
          <a:prstGeom prst="rect">
            <a:avLst/>
          </a:prstGeom>
        </p:spPr>
      </p:pic>
    </p:spTree>
    <p:extLst>
      <p:ext uri="{BB962C8B-B14F-4D97-AF65-F5344CB8AC3E}">
        <p14:creationId xmlns:p14="http://schemas.microsoft.com/office/powerpoint/2010/main" val="37253483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6D493-0D6C-5BD0-AE1B-9FCDE5B2C8B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5ABD226-FE3E-1921-C807-CDA7CB2A6A83}"/>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a:extLst>
              <a:ext uri="{FF2B5EF4-FFF2-40B4-BE49-F238E27FC236}">
                <a16:creationId xmlns:a16="http://schemas.microsoft.com/office/drawing/2014/main" id="{A81D3ADD-BE20-F4D8-3829-60F46C2D91DE}"/>
              </a:ext>
            </a:extLst>
          </p:cNvPr>
          <p:cNvGrpSpPr/>
          <p:nvPr/>
        </p:nvGrpSpPr>
        <p:grpSpPr>
          <a:xfrm rot="303597">
            <a:off x="-2567881" y="-1098153"/>
            <a:ext cx="23937768" cy="12701636"/>
            <a:chOff x="455499" y="1276491"/>
            <a:chExt cx="31917024" cy="16935514"/>
          </a:xfrm>
        </p:grpSpPr>
        <p:sp>
          <p:nvSpPr>
            <p:cNvPr id="4" name="Freeform 4">
              <a:extLst>
                <a:ext uri="{FF2B5EF4-FFF2-40B4-BE49-F238E27FC236}">
                  <a16:creationId xmlns:a16="http://schemas.microsoft.com/office/drawing/2014/main" id="{D716E8AD-F7C8-B0D6-49F9-4EF4F157C9D3}"/>
                </a:ext>
              </a:extLst>
            </p:cNvPr>
            <p:cNvSpPr/>
            <p:nvPr/>
          </p:nvSpPr>
          <p:spPr>
            <a:xfrm rot="-278853">
              <a:off x="893091" y="6650818"/>
              <a:ext cx="31479432" cy="11561187"/>
            </a:xfrm>
            <a:custGeom>
              <a:avLst/>
              <a:gdLst/>
              <a:ahLst/>
              <a:cxnLst/>
              <a:rect l="l" t="t" r="r" b="b"/>
              <a:pathLst>
                <a:path w="31479432" h="11561187">
                  <a:moveTo>
                    <a:pt x="0" y="0"/>
                  </a:moveTo>
                  <a:lnTo>
                    <a:pt x="31479432" y="0"/>
                  </a:lnTo>
                  <a:lnTo>
                    <a:pt x="31479432" y="11561186"/>
                  </a:lnTo>
                  <a:lnTo>
                    <a:pt x="0" y="11561186"/>
                  </a:lnTo>
                  <a:lnTo>
                    <a:pt x="0" y="0"/>
                  </a:lnTo>
                  <a:close/>
                </a:path>
              </a:pathLst>
            </a:custGeom>
            <a:blipFill>
              <a:blip r:embed="rId3"/>
              <a:stretch>
                <a:fillRect l="-33561" r="-39267"/>
              </a:stretch>
            </a:blipFill>
          </p:spPr>
        </p:sp>
        <p:sp>
          <p:nvSpPr>
            <p:cNvPr id="5" name="Freeform 5">
              <a:extLst>
                <a:ext uri="{FF2B5EF4-FFF2-40B4-BE49-F238E27FC236}">
                  <a16:creationId xmlns:a16="http://schemas.microsoft.com/office/drawing/2014/main" id="{6BCDF1BE-E3C1-6E92-5EA2-8DFC5BCF8E67}"/>
                </a:ext>
              </a:extLst>
            </p:cNvPr>
            <p:cNvSpPr/>
            <p:nvPr/>
          </p:nvSpPr>
          <p:spPr>
            <a:xfrm rot="10516286">
              <a:off x="455499" y="1276491"/>
              <a:ext cx="31479432" cy="12350808"/>
            </a:xfrm>
            <a:custGeom>
              <a:avLst/>
              <a:gdLst/>
              <a:ahLst/>
              <a:cxnLst/>
              <a:rect l="l" t="t" r="r" b="b"/>
              <a:pathLst>
                <a:path w="31479432" h="11561187">
                  <a:moveTo>
                    <a:pt x="0" y="0"/>
                  </a:moveTo>
                  <a:lnTo>
                    <a:pt x="31479433" y="0"/>
                  </a:lnTo>
                  <a:lnTo>
                    <a:pt x="31479433" y="11561186"/>
                  </a:lnTo>
                  <a:lnTo>
                    <a:pt x="0" y="11561186"/>
                  </a:lnTo>
                  <a:lnTo>
                    <a:pt x="0" y="0"/>
                  </a:lnTo>
                  <a:close/>
                </a:path>
              </a:pathLst>
            </a:custGeom>
            <a:blipFill>
              <a:blip r:embed="rId3"/>
              <a:stretch>
                <a:fillRect l="-33561" r="-39267"/>
              </a:stretch>
            </a:blipFill>
          </p:spPr>
        </p:sp>
      </p:grpSp>
      <p:sp>
        <p:nvSpPr>
          <p:cNvPr id="11" name="Freeform 11">
            <a:extLst>
              <a:ext uri="{FF2B5EF4-FFF2-40B4-BE49-F238E27FC236}">
                <a16:creationId xmlns:a16="http://schemas.microsoft.com/office/drawing/2014/main" id="{68742734-B531-4A45-782D-8C38BD1BE2D2}"/>
              </a:ext>
            </a:extLst>
          </p:cNvPr>
          <p:cNvSpPr/>
          <p:nvPr/>
        </p:nvSpPr>
        <p:spPr>
          <a:xfrm rot="642428">
            <a:off x="13738099" y="1966735"/>
            <a:ext cx="1445959" cy="2073059"/>
          </a:xfrm>
          <a:custGeom>
            <a:avLst/>
            <a:gdLst/>
            <a:ahLst/>
            <a:cxnLst/>
            <a:rect l="l" t="t" r="r" b="b"/>
            <a:pathLst>
              <a:path w="1445959" h="2073059">
                <a:moveTo>
                  <a:pt x="0" y="0"/>
                </a:moveTo>
                <a:lnTo>
                  <a:pt x="1445959" y="0"/>
                </a:lnTo>
                <a:lnTo>
                  <a:pt x="1445959" y="2073059"/>
                </a:lnTo>
                <a:lnTo>
                  <a:pt x="0" y="2073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6671FE02-A6DB-7BE0-AD71-2A0D11E93E6D}"/>
              </a:ext>
            </a:extLst>
          </p:cNvPr>
          <p:cNvSpPr/>
          <p:nvPr/>
        </p:nvSpPr>
        <p:spPr>
          <a:xfrm rot="8630884" flipH="1" flipV="1">
            <a:off x="1411385" y="1644315"/>
            <a:ext cx="3190678" cy="3381258"/>
          </a:xfrm>
          <a:custGeom>
            <a:avLst/>
            <a:gdLst/>
            <a:ahLst/>
            <a:cxnLst/>
            <a:rect l="l" t="t" r="r" b="b"/>
            <a:pathLst>
              <a:path w="3190678" h="3381258">
                <a:moveTo>
                  <a:pt x="3190678" y="3381258"/>
                </a:moveTo>
                <a:lnTo>
                  <a:pt x="0" y="3381258"/>
                </a:lnTo>
                <a:lnTo>
                  <a:pt x="0" y="0"/>
                </a:lnTo>
                <a:lnTo>
                  <a:pt x="3190678" y="0"/>
                </a:lnTo>
                <a:lnTo>
                  <a:pt x="3190678" y="33812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a:extLst>
              <a:ext uri="{FF2B5EF4-FFF2-40B4-BE49-F238E27FC236}">
                <a16:creationId xmlns:a16="http://schemas.microsoft.com/office/drawing/2014/main" id="{C68DECE9-2199-C8F1-5B3E-26366BF03626}"/>
              </a:ext>
            </a:extLst>
          </p:cNvPr>
          <p:cNvSpPr/>
          <p:nvPr/>
        </p:nvSpPr>
        <p:spPr>
          <a:xfrm rot="-1211391">
            <a:off x="15857317" y="3134075"/>
            <a:ext cx="1017835" cy="1459261"/>
          </a:xfrm>
          <a:custGeom>
            <a:avLst/>
            <a:gdLst/>
            <a:ahLst/>
            <a:cxnLst/>
            <a:rect l="l" t="t" r="r" b="b"/>
            <a:pathLst>
              <a:path w="1017835" h="1459261">
                <a:moveTo>
                  <a:pt x="0" y="0"/>
                </a:moveTo>
                <a:lnTo>
                  <a:pt x="1017835" y="0"/>
                </a:lnTo>
                <a:lnTo>
                  <a:pt x="1017835" y="1459262"/>
                </a:lnTo>
                <a:lnTo>
                  <a:pt x="0" y="1459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itle 15">
            <a:extLst>
              <a:ext uri="{FF2B5EF4-FFF2-40B4-BE49-F238E27FC236}">
                <a16:creationId xmlns:a16="http://schemas.microsoft.com/office/drawing/2014/main" id="{B9948758-2BF4-A7A7-AEE4-FC21D1BF9607}"/>
              </a:ext>
            </a:extLst>
          </p:cNvPr>
          <p:cNvSpPr>
            <a:spLocks noGrp="1"/>
          </p:cNvSpPr>
          <p:nvPr>
            <p:ph type="title"/>
          </p:nvPr>
        </p:nvSpPr>
        <p:spPr>
          <a:xfrm>
            <a:off x="1905000" y="1276805"/>
            <a:ext cx="15468600" cy="1688262"/>
          </a:xfrm>
        </p:spPr>
        <p:txBody>
          <a:bodyPr>
            <a:normAutofit fontScale="90000"/>
          </a:bodyPr>
          <a:lstStyle/>
          <a:p>
            <a:r>
              <a:rPr lang="en-US" dirty="0"/>
              <a:t>3</a:t>
            </a:r>
            <a:r>
              <a:rPr lang="en-US" sz="3600" b="1" dirty="0"/>
              <a:t>. Provide a report with all the unique product counts for each segment and sort them in descending order of product counts.</a:t>
            </a:r>
            <a:br>
              <a:rPr lang="en-US" sz="3600" b="1" dirty="0"/>
            </a:br>
            <a:r>
              <a:rPr lang="en-US" sz="3600" b="1" dirty="0"/>
              <a:t>The final output contains 2 fields, </a:t>
            </a:r>
            <a:br>
              <a:rPr lang="en-US" sz="3600" b="1" dirty="0"/>
            </a:br>
            <a:r>
              <a:rPr lang="en-US" sz="3600" b="1" dirty="0"/>
              <a:t>segment </a:t>
            </a:r>
            <a:br>
              <a:rPr lang="en-US" sz="3600" b="1" dirty="0"/>
            </a:br>
            <a:r>
              <a:rPr lang="en-US" sz="3600" b="1" dirty="0"/>
              <a:t>product_count </a:t>
            </a:r>
            <a:endParaRPr lang="en-IN" sz="3600" b="1" dirty="0"/>
          </a:p>
        </p:txBody>
      </p:sp>
      <p:pic>
        <p:nvPicPr>
          <p:cNvPr id="10" name="Content Placeholder 9">
            <a:extLst>
              <a:ext uri="{FF2B5EF4-FFF2-40B4-BE49-F238E27FC236}">
                <a16:creationId xmlns:a16="http://schemas.microsoft.com/office/drawing/2014/main" id="{4C2B4DF4-6C69-390D-B6F2-82F0E7923FCD}"/>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10114822" y="4321553"/>
            <a:ext cx="4439312" cy="4263323"/>
          </a:xfrm>
        </p:spPr>
      </p:pic>
      <p:pic>
        <p:nvPicPr>
          <p:cNvPr id="15" name="Picture 14">
            <a:extLst>
              <a:ext uri="{FF2B5EF4-FFF2-40B4-BE49-F238E27FC236}">
                <a16:creationId xmlns:a16="http://schemas.microsoft.com/office/drawing/2014/main" id="{74B0514E-109B-0A24-2F91-7A3019656BD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4335" y="4302172"/>
            <a:ext cx="8607852" cy="4263323"/>
          </a:xfrm>
          <a:prstGeom prst="rect">
            <a:avLst/>
          </a:prstGeom>
        </p:spPr>
      </p:pic>
    </p:spTree>
    <p:extLst>
      <p:ext uri="{BB962C8B-B14F-4D97-AF65-F5344CB8AC3E}">
        <p14:creationId xmlns:p14="http://schemas.microsoft.com/office/powerpoint/2010/main" val="3211949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3349C-3057-5A34-A268-398E8FEC59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D664A5-6334-A105-BD4A-FD9BB6EF80F6}"/>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75000"/>
            </a:blip>
            <a:stretch>
              <a:fillRect l="-4837" t="-17888" r="-7226" b="-34268"/>
            </a:stretch>
          </a:blipFill>
        </p:spPr>
      </p:sp>
      <p:grpSp>
        <p:nvGrpSpPr>
          <p:cNvPr id="3" name="Group 3">
            <a:extLst>
              <a:ext uri="{FF2B5EF4-FFF2-40B4-BE49-F238E27FC236}">
                <a16:creationId xmlns:a16="http://schemas.microsoft.com/office/drawing/2014/main" id="{CCE13905-D8E2-5E4B-A8DE-62BD8B51317A}"/>
              </a:ext>
            </a:extLst>
          </p:cNvPr>
          <p:cNvGrpSpPr/>
          <p:nvPr/>
        </p:nvGrpSpPr>
        <p:grpSpPr>
          <a:xfrm rot="303597">
            <a:off x="-2567881" y="-1098153"/>
            <a:ext cx="23937768" cy="12701636"/>
            <a:chOff x="455499" y="1276491"/>
            <a:chExt cx="31917024" cy="16935514"/>
          </a:xfrm>
        </p:grpSpPr>
        <p:sp>
          <p:nvSpPr>
            <p:cNvPr id="4" name="Freeform 4">
              <a:extLst>
                <a:ext uri="{FF2B5EF4-FFF2-40B4-BE49-F238E27FC236}">
                  <a16:creationId xmlns:a16="http://schemas.microsoft.com/office/drawing/2014/main" id="{8077DB5F-17CA-157B-07E7-F65EDFEC9AF2}"/>
                </a:ext>
              </a:extLst>
            </p:cNvPr>
            <p:cNvSpPr/>
            <p:nvPr/>
          </p:nvSpPr>
          <p:spPr>
            <a:xfrm rot="-278853">
              <a:off x="893091" y="6650818"/>
              <a:ext cx="31479432" cy="11561187"/>
            </a:xfrm>
            <a:custGeom>
              <a:avLst/>
              <a:gdLst/>
              <a:ahLst/>
              <a:cxnLst/>
              <a:rect l="l" t="t" r="r" b="b"/>
              <a:pathLst>
                <a:path w="31479432" h="11561187">
                  <a:moveTo>
                    <a:pt x="0" y="0"/>
                  </a:moveTo>
                  <a:lnTo>
                    <a:pt x="31479432" y="0"/>
                  </a:lnTo>
                  <a:lnTo>
                    <a:pt x="31479432" y="11561186"/>
                  </a:lnTo>
                  <a:lnTo>
                    <a:pt x="0" y="11561186"/>
                  </a:lnTo>
                  <a:lnTo>
                    <a:pt x="0" y="0"/>
                  </a:lnTo>
                  <a:close/>
                </a:path>
              </a:pathLst>
            </a:custGeom>
            <a:blipFill>
              <a:blip r:embed="rId3"/>
              <a:stretch>
                <a:fillRect l="-33561" r="-39267"/>
              </a:stretch>
            </a:blipFill>
          </p:spPr>
        </p:sp>
        <p:sp>
          <p:nvSpPr>
            <p:cNvPr id="5" name="Freeform 5">
              <a:extLst>
                <a:ext uri="{FF2B5EF4-FFF2-40B4-BE49-F238E27FC236}">
                  <a16:creationId xmlns:a16="http://schemas.microsoft.com/office/drawing/2014/main" id="{C1C75DAA-F0DD-4815-030D-7FC108B161E1}"/>
                </a:ext>
              </a:extLst>
            </p:cNvPr>
            <p:cNvSpPr/>
            <p:nvPr/>
          </p:nvSpPr>
          <p:spPr>
            <a:xfrm rot="10516286">
              <a:off x="455499" y="1276491"/>
              <a:ext cx="31479432" cy="12350808"/>
            </a:xfrm>
            <a:custGeom>
              <a:avLst/>
              <a:gdLst/>
              <a:ahLst/>
              <a:cxnLst/>
              <a:rect l="l" t="t" r="r" b="b"/>
              <a:pathLst>
                <a:path w="31479432" h="11561187">
                  <a:moveTo>
                    <a:pt x="0" y="0"/>
                  </a:moveTo>
                  <a:lnTo>
                    <a:pt x="31479433" y="0"/>
                  </a:lnTo>
                  <a:lnTo>
                    <a:pt x="31479433" y="11561186"/>
                  </a:lnTo>
                  <a:lnTo>
                    <a:pt x="0" y="11561186"/>
                  </a:lnTo>
                  <a:lnTo>
                    <a:pt x="0" y="0"/>
                  </a:lnTo>
                  <a:close/>
                </a:path>
              </a:pathLst>
            </a:custGeom>
            <a:blipFill>
              <a:blip r:embed="rId3"/>
              <a:stretch>
                <a:fillRect l="-33561" r="-39267"/>
              </a:stretch>
            </a:blipFill>
          </p:spPr>
        </p:sp>
      </p:grpSp>
      <p:sp>
        <p:nvSpPr>
          <p:cNvPr id="11" name="Freeform 11">
            <a:extLst>
              <a:ext uri="{FF2B5EF4-FFF2-40B4-BE49-F238E27FC236}">
                <a16:creationId xmlns:a16="http://schemas.microsoft.com/office/drawing/2014/main" id="{61F58695-4968-9B59-E422-0164832A162D}"/>
              </a:ext>
            </a:extLst>
          </p:cNvPr>
          <p:cNvSpPr/>
          <p:nvPr/>
        </p:nvSpPr>
        <p:spPr>
          <a:xfrm rot="642428">
            <a:off x="13738099" y="1966735"/>
            <a:ext cx="1445959" cy="2073059"/>
          </a:xfrm>
          <a:custGeom>
            <a:avLst/>
            <a:gdLst/>
            <a:ahLst/>
            <a:cxnLst/>
            <a:rect l="l" t="t" r="r" b="b"/>
            <a:pathLst>
              <a:path w="1445959" h="2073059">
                <a:moveTo>
                  <a:pt x="0" y="0"/>
                </a:moveTo>
                <a:lnTo>
                  <a:pt x="1445959" y="0"/>
                </a:lnTo>
                <a:lnTo>
                  <a:pt x="1445959" y="2073059"/>
                </a:lnTo>
                <a:lnTo>
                  <a:pt x="0" y="20730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a:extLst>
              <a:ext uri="{FF2B5EF4-FFF2-40B4-BE49-F238E27FC236}">
                <a16:creationId xmlns:a16="http://schemas.microsoft.com/office/drawing/2014/main" id="{684F6042-A86D-8545-98CF-8BD04E66C781}"/>
              </a:ext>
            </a:extLst>
          </p:cNvPr>
          <p:cNvSpPr/>
          <p:nvPr/>
        </p:nvSpPr>
        <p:spPr>
          <a:xfrm rot="8630884" flipH="1" flipV="1">
            <a:off x="1411385" y="1644315"/>
            <a:ext cx="3190678" cy="3381258"/>
          </a:xfrm>
          <a:custGeom>
            <a:avLst/>
            <a:gdLst/>
            <a:ahLst/>
            <a:cxnLst/>
            <a:rect l="l" t="t" r="r" b="b"/>
            <a:pathLst>
              <a:path w="3190678" h="3381258">
                <a:moveTo>
                  <a:pt x="3190678" y="3381258"/>
                </a:moveTo>
                <a:lnTo>
                  <a:pt x="0" y="3381258"/>
                </a:lnTo>
                <a:lnTo>
                  <a:pt x="0" y="0"/>
                </a:lnTo>
                <a:lnTo>
                  <a:pt x="3190678" y="0"/>
                </a:lnTo>
                <a:lnTo>
                  <a:pt x="3190678" y="3381258"/>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a:extLst>
              <a:ext uri="{FF2B5EF4-FFF2-40B4-BE49-F238E27FC236}">
                <a16:creationId xmlns:a16="http://schemas.microsoft.com/office/drawing/2014/main" id="{A61870A4-30A7-4387-ED3C-0EF25CF5B2D0}"/>
              </a:ext>
            </a:extLst>
          </p:cNvPr>
          <p:cNvSpPr/>
          <p:nvPr/>
        </p:nvSpPr>
        <p:spPr>
          <a:xfrm rot="-1211391">
            <a:off x="15857317" y="3134075"/>
            <a:ext cx="1017835" cy="1459261"/>
          </a:xfrm>
          <a:custGeom>
            <a:avLst/>
            <a:gdLst/>
            <a:ahLst/>
            <a:cxnLst/>
            <a:rect l="l" t="t" r="r" b="b"/>
            <a:pathLst>
              <a:path w="1017835" h="1459261">
                <a:moveTo>
                  <a:pt x="0" y="0"/>
                </a:moveTo>
                <a:lnTo>
                  <a:pt x="1017835" y="0"/>
                </a:lnTo>
                <a:lnTo>
                  <a:pt x="1017835" y="1459262"/>
                </a:lnTo>
                <a:lnTo>
                  <a:pt x="0" y="14592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itle 15">
            <a:extLst>
              <a:ext uri="{FF2B5EF4-FFF2-40B4-BE49-F238E27FC236}">
                <a16:creationId xmlns:a16="http://schemas.microsoft.com/office/drawing/2014/main" id="{F16C3443-13EA-76AB-3FFC-EBE625650AE8}"/>
              </a:ext>
            </a:extLst>
          </p:cNvPr>
          <p:cNvSpPr>
            <a:spLocks noGrp="1"/>
          </p:cNvSpPr>
          <p:nvPr>
            <p:ph type="title"/>
          </p:nvPr>
        </p:nvSpPr>
        <p:spPr>
          <a:xfrm>
            <a:off x="1905000" y="1276805"/>
            <a:ext cx="15468600" cy="1688262"/>
          </a:xfrm>
        </p:spPr>
        <p:txBody>
          <a:bodyPr>
            <a:normAutofit fontScale="90000"/>
          </a:bodyPr>
          <a:lstStyle/>
          <a:p>
            <a:r>
              <a:rPr lang="en-US" sz="3600" b="1" dirty="0"/>
              <a:t>4. Which segment had the most increase in unique products in 2021 vs 2020? </a:t>
            </a:r>
            <a:br>
              <a:rPr lang="en-US" sz="3600" b="1" dirty="0"/>
            </a:br>
            <a:r>
              <a:rPr lang="en-US" sz="3600" b="1" dirty="0"/>
              <a:t>The final output contains these fields, </a:t>
            </a:r>
            <a:br>
              <a:rPr lang="en-US" sz="3600" b="1" dirty="0"/>
            </a:br>
            <a:r>
              <a:rPr lang="en-US" sz="3600" b="1" dirty="0"/>
              <a:t>segment </a:t>
            </a:r>
            <a:br>
              <a:rPr lang="en-US" sz="3600" b="1" dirty="0"/>
            </a:br>
            <a:r>
              <a:rPr lang="en-US" sz="3600" b="1" dirty="0"/>
              <a:t>product_count_2020 </a:t>
            </a:r>
            <a:br>
              <a:rPr lang="en-US" sz="3600" b="1" dirty="0"/>
            </a:br>
            <a:r>
              <a:rPr lang="en-US" sz="3600" b="1" dirty="0"/>
              <a:t>product_count_2021 difference</a:t>
            </a:r>
            <a:r>
              <a:rPr lang="en-US" dirty="0"/>
              <a:t> </a:t>
            </a:r>
            <a:endParaRPr lang="en-IN" dirty="0"/>
          </a:p>
        </p:txBody>
      </p:sp>
      <p:pic>
        <p:nvPicPr>
          <p:cNvPr id="9" name="Content Placeholder 8">
            <a:extLst>
              <a:ext uri="{FF2B5EF4-FFF2-40B4-BE49-F238E27FC236}">
                <a16:creationId xmlns:a16="http://schemas.microsoft.com/office/drawing/2014/main" id="{B1F05CBA-7AD9-71DD-2880-5B686B187571}"/>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8571974" y="4542618"/>
            <a:ext cx="9411225" cy="4856884"/>
          </a:xfrm>
        </p:spPr>
      </p:pic>
    </p:spTree>
    <p:extLst>
      <p:ext uri="{BB962C8B-B14F-4D97-AF65-F5344CB8AC3E}">
        <p14:creationId xmlns:p14="http://schemas.microsoft.com/office/powerpoint/2010/main" val="2460558813"/>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347</TotalTime>
  <Words>1004</Words>
  <Application>Microsoft Office PowerPoint</Application>
  <PresentationFormat>Custom</PresentationFormat>
  <Paragraphs>53</Paragraphs>
  <Slides>18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Better Together Condensed</vt:lpstr>
      <vt:lpstr>Manjari Semi-Bold</vt:lpstr>
      <vt:lpstr>Calibri</vt:lpstr>
      <vt:lpstr>Söhne</vt:lpstr>
      <vt:lpstr>Manrope</vt:lpstr>
      <vt:lpstr>Manjari Medium</vt:lpstr>
      <vt:lpstr>Arial</vt:lpstr>
      <vt:lpstr>Office Theme</vt:lpstr>
      <vt:lpstr>PowerPoint Presentation</vt:lpstr>
      <vt:lpstr>PowerPoint Presentation</vt:lpstr>
      <vt:lpstr>PowerPoint Presentation</vt:lpstr>
      <vt:lpstr>The Data is provided by Codebasics</vt:lpstr>
      <vt:lpstr>PowerPoint Presentation</vt:lpstr>
      <vt:lpstr>1. Provide the list of markets in which customer "Atliq Exclusive" operates its business in the APAC region. </vt:lpstr>
      <vt:lpstr>2. What is the percentage of unique product increase in 2021 vs. 2020?  The final output contains these fields,  unique_products_2020  unique_products_2021  percentage_chg </vt:lpstr>
      <vt:lpstr>3. Provide a report with all the unique product counts for each segment and sort them in descending order of product counts. The final output contains 2 fields,  segment  product_count </vt:lpstr>
      <vt:lpstr>4. Which segment had the most increase in unique products in 2021 vs 2020?  The final output contains these fields,  segment  product_count_2020  product_count_2021 difference </vt:lpstr>
      <vt:lpstr>5. Get the products that have the highest and lowest manufacturing costs.  The final output should contain these fields,  product_code  product  manufacturing_cost </vt:lpstr>
      <vt:lpstr>6. Generate a report which contains the top 5 customers who received an average high pre_invoice_discount_pct for the fiscal year 2021 and in the Indian market.  The final output contains these fields,  customer_code  customer  average_discount_percentage </vt:lpstr>
      <vt:lpstr>7. Get the complete report of the Gross sales amount for the customer “Atliq Exclusive” for each month . This analysis helps to get an idea of low and high-performing months and take strategic decisions.  The final report contains these columns:  Month  Year  Gross sales Amount </vt:lpstr>
      <vt:lpstr>PowerPoint Presentation</vt:lpstr>
      <vt:lpstr>8. In which quarter of 2020, got the maximum total_sold_quantity?  The final output contains these fields sorted by the total_sold_quantity,  Quarter  total_sold_quantity </vt:lpstr>
      <vt:lpstr>9. Which channel helped to bring more gross sales in the fiscal year 2021 and the percentage of contribution?  The final output contains these fields,  channel  gross_sales_mln  percentage </vt:lpstr>
      <vt:lpstr>10. Get the Top 3 products in each division that have a high total_sold_quantity in the fiscal_year 2021?  The final output contains these fields,  division  product_code  product  total_sold_quantity  rank_order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Lorem ipsum dolor sit amet, consectetur adipiscing elit, sed do eiusmod tempor incididunt ut labore et dolore magna aliqua. Ut enim ad minim veniam, quis nostrud exercitation ullamco laboris nisi ut aliquip ex ea commodo consequat.</dc:title>
  <dc:creator>hp</dc:creator>
  <cp:lastModifiedBy>Manjula Burman</cp:lastModifiedBy>
  <cp:revision>3</cp:revision>
  <dcterms:created xsi:type="dcterms:W3CDTF">2006-08-16T00:00:00Z</dcterms:created>
  <dcterms:modified xsi:type="dcterms:W3CDTF">2024-02-16T11:09:42Z</dcterms:modified>
  <dc:identifier>DAF81kNgQzE</dc:identifier>
</cp:coreProperties>
</file>